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59" r:id="rId2"/>
    <p:sldId id="419" r:id="rId3"/>
    <p:sldId id="480" r:id="rId4"/>
    <p:sldId id="481" r:id="rId5"/>
    <p:sldId id="482" r:id="rId6"/>
    <p:sldId id="483" r:id="rId7"/>
    <p:sldId id="420" r:id="rId8"/>
    <p:sldId id="421" r:id="rId9"/>
    <p:sldId id="484" r:id="rId10"/>
    <p:sldId id="485" r:id="rId11"/>
    <p:sldId id="486" r:id="rId12"/>
    <p:sldId id="487" r:id="rId13"/>
    <p:sldId id="488" r:id="rId14"/>
    <p:sldId id="489" r:id="rId15"/>
    <p:sldId id="490" r:id="rId16"/>
    <p:sldId id="491" r:id="rId17"/>
  </p:sldIdLst>
  <p:sldSz cx="9144000" cy="5143500" type="screen16x9"/>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1E9"/>
    <a:srgbClr val="533FE9"/>
    <a:srgbClr val="FDEABB"/>
    <a:srgbClr val="F1CF15"/>
    <a:srgbClr val="F6D857"/>
    <a:srgbClr val="F6E471"/>
    <a:srgbClr val="A7CD6B"/>
    <a:srgbClr val="E98954"/>
    <a:srgbClr val="2AB5E1"/>
    <a:srgbClr val="EA7E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3" autoAdjust="0"/>
    <p:restoredTop sz="94660" autoAdjust="0"/>
  </p:normalViewPr>
  <p:slideViewPr>
    <p:cSldViewPr>
      <p:cViewPr varScale="1">
        <p:scale>
          <a:sx n="126" d="100"/>
          <a:sy n="126" d="100"/>
        </p:scale>
        <p:origin x="138" y="564"/>
      </p:cViewPr>
      <p:guideLst>
        <p:guide orient="horz" pos="103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latin typeface="inpin heiti" charset="-122"/>
              <a:ea typeface="inpin heiti"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latin typeface="inpin heiti" charset="-122"/>
                <a:ea typeface="inpin heiti" charset="-122"/>
              </a:rPr>
              <a:t>2022/2/26</a:t>
            </a:fld>
            <a:endParaRPr lang="zh-CN" altLang="en-US" dirty="0">
              <a:latin typeface="inpin heiti" charset="-122"/>
              <a:ea typeface="inpin heiti"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latin typeface="inpin heiti" charset="-122"/>
              <a:ea typeface="inpin heiti"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latin typeface="inpin heiti" charset="-122"/>
                <a:ea typeface="inpin heiti" charset="-122"/>
              </a:rPr>
              <a:t>‹#›</a:t>
            </a:fld>
            <a:endParaRPr lang="zh-CN" altLang="en-US" dirty="0">
              <a:latin typeface="inpin heiti" charset="-122"/>
              <a:ea typeface="inpin heiti" charset="-122"/>
            </a:endParaRPr>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inpin heiti" charset="-122"/>
                <a:ea typeface="inpin heiti" charset="-122"/>
              </a:defRPr>
            </a:lvl1pPr>
          </a:lstStyle>
          <a:p>
            <a:fld id="{6A2B73EA-EE91-4E33-A9C1-8BF5DD7139A2}" type="datetimeFigureOut">
              <a:rPr lang="zh-CN" altLang="en-US" smtClean="0"/>
              <a:pPr/>
              <a:t>2022/2/26</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7392B679-AE23-4750-8FB0-6513430B8953}" type="slidenum">
              <a:rPr lang="zh-CN" altLang="en-US" smtClean="0"/>
              <a:pPr/>
              <a:t>‹#›</a:t>
            </a:fld>
            <a:endParaRPr lang="zh-CN" altLang="en-US" dirty="0"/>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010231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912" y="44268"/>
            <a:ext cx="1901121" cy="787111"/>
          </a:xfrm>
          <a:prstGeom prst="rect">
            <a:avLst/>
          </a:prstGeom>
        </p:spPr>
      </p:pic>
    </p:spTree>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114887"/>
      </p:ext>
    </p:extLst>
  </p:cSld>
  <p:clrMapOvr>
    <a:masterClrMapping/>
  </p:clrMapOvr>
  <p:transition spd="slow"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121283"/>
      </p:ext>
    </p:extLst>
  </p:cSld>
  <p:clrMapOvr>
    <a:masterClrMapping/>
  </p:clrMapOvr>
  <p:transition spd="slow"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30820CF-B880-4189-942D-D702A7CBA730}" type="datetimeFigureOut">
              <a:rPr lang="zh-CN" altLang="en-US" smtClean="0"/>
              <a:pPr/>
              <a:t>2022/2/26</a:t>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0C913308-F349-4B6D-A68A-DD1791B4A57B}" type="slidenum">
              <a:rPr lang="zh-CN" altLang="en-US" smtClean="0"/>
              <a:pPr/>
              <a:t>‹#›</a:t>
            </a:fld>
            <a:endParaRPr lang="zh-CN" altLang="en-US" dirty="0"/>
          </a:p>
        </p:txBody>
      </p:sp>
      <p:pic>
        <p:nvPicPr>
          <p:cNvPr id="12" name="图片 11"/>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5523091" y="3407339"/>
            <a:ext cx="3620909" cy="173775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54" r:id="rId4"/>
    <p:sldLayoutId id="2147483655" r:id="rId5"/>
  </p:sldLayoutIdLst>
  <p:transition spd="slow" advTm="5000">
    <p:fade/>
  </p:transition>
  <p:txStyles>
    <p:titleStyle>
      <a:lvl1pPr algn="ctr" defTabSz="914400" rtl="0" eaLnBrk="1" latinLnBrk="0" hangingPunct="1">
        <a:spcBef>
          <a:spcPct val="0"/>
        </a:spcBef>
        <a:buNone/>
        <a:defRPr sz="4400" b="0" i="0" kern="1200">
          <a:solidFill>
            <a:schemeClr val="tx1"/>
          </a:solidFill>
          <a:latin typeface="inpin heiti" charset="-122"/>
          <a:ea typeface="inpin heiti" charset="-122"/>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inpin heiti" charset="-122"/>
          <a:ea typeface="inpin heiti" charset="-122"/>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inpin heiti" charset="-122"/>
          <a:ea typeface="inpin heiti" charset="-122"/>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inpin heiti" charset="-122"/>
          <a:ea typeface="inpin heiti" charset="-122"/>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inpin heiti" charset="-122"/>
          <a:ea typeface="inpin heiti" charset="-122"/>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inpin heiti" charset="-122"/>
          <a:ea typeface="inpin heiti"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audio" Target="../media/media1.mp3"/><Relationship Id="rId7" Type="http://schemas.openxmlformats.org/officeDocument/2006/relationships/image" Target="../media/image3.jpeg"/><Relationship Id="rId12" Type="http://schemas.openxmlformats.org/officeDocument/2006/relationships/image" Target="../media/image8.png"/><Relationship Id="rId2" Type="http://schemas.microsoft.com/office/2007/relationships/media" Target="../media/media1.mp3"/><Relationship Id="rId1" Type="http://schemas.openxmlformats.org/officeDocument/2006/relationships/themeOverride" Target="../theme/themeOverride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33129"/>
            <a:ext cx="9144000" cy="5176629"/>
          </a:xfrm>
          <a:prstGeom prst="rect">
            <a:avLst/>
          </a:prstGeom>
        </p:spPr>
      </p:pic>
      <p:pic>
        <p:nvPicPr>
          <p:cNvPr id="4" name="图片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197718">
            <a:off x="-785719" y="-79535"/>
            <a:ext cx="10715436" cy="5357718"/>
          </a:xfrm>
          <a:prstGeom prst="rect">
            <a:avLst/>
          </a:prstGeom>
        </p:spPr>
      </p:pic>
      <p:pic>
        <p:nvPicPr>
          <p:cNvPr id="6" name="图片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2401590"/>
            <a:ext cx="9144000" cy="2741910"/>
          </a:xfrm>
          <a:prstGeom prst="rect">
            <a:avLst/>
          </a:prstGeom>
        </p:spPr>
      </p:pic>
      <p:pic>
        <p:nvPicPr>
          <p:cNvPr id="5" name="图片 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71851" y="483518"/>
            <a:ext cx="1307595" cy="601397"/>
          </a:xfrm>
          <a:prstGeom prst="rect">
            <a:avLst/>
          </a:prstGeom>
        </p:spPr>
      </p:pic>
      <p:pic>
        <p:nvPicPr>
          <p:cNvPr id="11" name="图片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912" y="44268"/>
            <a:ext cx="1901121" cy="787111"/>
          </a:xfrm>
          <a:prstGeom prst="rect">
            <a:avLst/>
          </a:prstGeom>
        </p:spPr>
      </p:pic>
      <p:pic>
        <p:nvPicPr>
          <p:cNvPr id="8" name="图片 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178068" y="2853660"/>
            <a:ext cx="2289840" cy="2289840"/>
          </a:xfrm>
          <a:prstGeom prst="rect">
            <a:avLst/>
          </a:prstGeom>
        </p:spPr>
      </p:pic>
      <p:pic>
        <p:nvPicPr>
          <p:cNvPr id="9" name="图片 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371831">
            <a:off x="575119" y="1440446"/>
            <a:ext cx="3387938" cy="4792294"/>
          </a:xfrm>
          <a:prstGeom prst="rect">
            <a:avLst/>
          </a:prstGeom>
        </p:spPr>
      </p:pic>
      <p:pic>
        <p:nvPicPr>
          <p:cNvPr id="2" name="轻松欢乐节奏感动进取电子音乐.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061841" y="-1609355"/>
            <a:ext cx="812800" cy="812800"/>
          </a:xfrm>
          <a:prstGeom prst="rect">
            <a:avLst/>
          </a:prstGeom>
        </p:spPr>
      </p:pic>
      <p:sp>
        <p:nvSpPr>
          <p:cNvPr id="20" name="TextBox 19"/>
          <p:cNvSpPr txBox="1"/>
          <p:nvPr/>
        </p:nvSpPr>
        <p:spPr>
          <a:xfrm>
            <a:off x="179512" y="832544"/>
            <a:ext cx="8458200" cy="769441"/>
          </a:xfrm>
          <a:prstGeom prst="rect">
            <a:avLst/>
          </a:prstGeom>
          <a:noFill/>
        </p:spPr>
        <p:txBody>
          <a:bodyPr wrap="square" rtlCol="0">
            <a:spAutoFit/>
          </a:bodyPr>
          <a:lstStyle/>
          <a:p>
            <a:pPr algn="ctr"/>
            <a:r>
              <a:rPr lang="en-US" sz="2200" b="1" dirty="0">
                <a:latin typeface="Times New Roman" panose="02020603050405020304" pitchFamily="18" charset="0"/>
                <a:cs typeface="Times New Roman" panose="02020603050405020304" pitchFamily="18" charset="0"/>
              </a:rPr>
              <a:t>ỦY BAN NHÂN DÂN QUẬN PHÚ NHUẬN</a:t>
            </a:r>
          </a:p>
          <a:p>
            <a:pPr algn="ctr"/>
            <a:r>
              <a:rPr lang="en-US" sz="2200" b="1" dirty="0">
                <a:latin typeface="Times New Roman" panose="02020603050405020304" pitchFamily="18" charset="0"/>
                <a:cs typeface="Times New Roman" panose="02020603050405020304" pitchFamily="18" charset="0"/>
              </a:rPr>
              <a:t>TRƯỜNG TIỂU HỌC NGUYỄN ĐÌNH CHÍNH</a:t>
            </a:r>
          </a:p>
        </p:txBody>
      </p:sp>
      <p:sp>
        <p:nvSpPr>
          <p:cNvPr id="21" name="TextBox 20"/>
          <p:cNvSpPr txBox="1"/>
          <p:nvPr/>
        </p:nvSpPr>
        <p:spPr>
          <a:xfrm>
            <a:off x="256166" y="1516722"/>
            <a:ext cx="8458200" cy="1323439"/>
          </a:xfrm>
          <a:prstGeom prst="rect">
            <a:avLst/>
          </a:prstGeom>
          <a:noFill/>
        </p:spPr>
        <p:txBody>
          <a:bodyPr wrap="square" rtlCol="0">
            <a:spAutoFit/>
          </a:bodyP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Tập</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làm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văn</a:t>
            </a:r>
            <a:endParaRPr lang="en-US" sz="4000" b="1" dirty="0" smtClean="0">
              <a:solidFill>
                <a:srgbClr val="FF0000"/>
              </a:solidFill>
              <a:latin typeface="Times New Roman" panose="02020603050405020304" pitchFamily="18" charset="0"/>
              <a:cs typeface="Times New Roman" panose="02020603050405020304" pitchFamily="18" charset="0"/>
            </a:endParaRPr>
          </a:p>
          <a:p>
            <a:pPr algn="ctr"/>
            <a:r>
              <a:rPr lang="en-US" sz="4000" b="1" dirty="0" err="1" smtClean="0">
                <a:solidFill>
                  <a:srgbClr val="FF0000"/>
                </a:solidFill>
                <a:latin typeface="Times New Roman" panose="02020603050405020304" pitchFamily="18" charset="0"/>
                <a:cs typeface="Times New Roman" panose="02020603050405020304" pitchFamily="18" charset="0"/>
              </a:rPr>
              <a:t>Cấu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tạo</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bài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văn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miêu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tả</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cây</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cối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650159" y="3151245"/>
            <a:ext cx="4724400" cy="630942"/>
          </a:xfrm>
          <a:prstGeom prst="rect">
            <a:avLst/>
          </a:prstGeom>
          <a:noFill/>
        </p:spPr>
        <p:txBody>
          <a:bodyPr wrap="square" rtlCol="0">
            <a:spAutoFit/>
          </a:bodyPr>
          <a:lstStyle/>
          <a:p>
            <a:r>
              <a:rPr lang="en-US" sz="35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Tuần</a:t>
            </a:r>
            <a:r>
              <a:rPr lang="en-US" sz="35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5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21</a:t>
            </a:r>
            <a:endParaRPr lang="en-US" sz="35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48065466"/>
      </p:ext>
    </p:extLst>
  </p:cSld>
  <p:clrMapOvr>
    <a:masterClrMapping/>
  </p:clrMapOvr>
  <p:transition spd="slow">
    <p:fade/>
  </p:transition>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0" y="0"/>
            <a:ext cx="9144000" cy="5109270"/>
            <a:chOff x="1828800" y="932844"/>
            <a:chExt cx="8382000" cy="4992311"/>
          </a:xfrm>
          <a:effectLst>
            <a:outerShdw blurRad="50800" dist="38100" dir="5400000" algn="t" rotWithShape="0">
              <a:prstClr val="black">
                <a:alpha val="40000"/>
              </a:prstClr>
            </a:outerShdw>
          </a:effectLst>
        </p:grpSpPr>
        <p:sp>
          <p:nvSpPr>
            <p:cNvPr id="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9" name="TextBox 8"/>
          <p:cNvSpPr txBox="1"/>
          <p:nvPr/>
        </p:nvSpPr>
        <p:spPr>
          <a:xfrm>
            <a:off x="179511" y="195486"/>
            <a:ext cx="8853489" cy="2123658"/>
          </a:xfrm>
          <a:prstGeom prst="rect">
            <a:avLst/>
          </a:prstGeom>
          <a:noFill/>
        </p:spPr>
        <p:txBody>
          <a:bodyPr wrap="square" rtlCol="0">
            <a:spAutoFit/>
          </a:bodyPr>
          <a:lstStyle/>
          <a:p>
            <a:pPr algn="just"/>
            <a:r>
              <a:rPr lang="en-US" sz="2200" dirty="0" smtClean="0">
                <a:latin typeface="+mj-lt"/>
              </a:rPr>
              <a:t>     </a:t>
            </a:r>
            <a:r>
              <a:rPr lang="vi-VN" sz="2200" dirty="0" smtClean="0">
                <a:latin typeface="+mj-lt"/>
              </a:rPr>
              <a:t>Ngày </a:t>
            </a:r>
            <a:r>
              <a:rPr lang="vi-VN" sz="2200" dirty="0">
                <a:latin typeface="+mj-lt"/>
              </a:rPr>
              <a:t>tháng </a:t>
            </a:r>
            <a:r>
              <a:rPr lang="vi-VN" sz="2200" dirty="0" smtClean="0">
                <a:latin typeface="+mj-lt"/>
              </a:rPr>
              <a:t>đi </a:t>
            </a:r>
            <a:r>
              <a:rPr lang="vi-VN" sz="2200" dirty="0">
                <a:latin typeface="+mj-lt"/>
              </a:rPr>
              <a:t>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loá. Cây gạo như treo rung rinh hàng ngàn nồi cơm gạo mới</a:t>
            </a:r>
            <a:r>
              <a:rPr lang="vi-VN" sz="2200" dirty="0" smtClean="0">
                <a:latin typeface="+mj-lt"/>
              </a:rPr>
              <a:t>.</a:t>
            </a:r>
            <a:endParaRPr lang="en-US" sz="2200" dirty="0" smtClean="0">
              <a:latin typeface="+mj-lt"/>
            </a:endParaRPr>
          </a:p>
          <a:p>
            <a:pPr algn="just"/>
            <a:r>
              <a:rPr lang="en-US" sz="2200" dirty="0" smtClean="0">
                <a:latin typeface="Times New Roman" panose="02020603050405020304" pitchFamily="18" charset="0"/>
                <a:cs typeface="Times New Roman" panose="02020603050405020304" pitchFamily="18" charset="0"/>
              </a:rPr>
              <a:t>                                                                                             Theo </a:t>
            </a:r>
            <a:r>
              <a:rPr lang="en-US" sz="2200" dirty="0" err="1" smtClean="0">
                <a:latin typeface="Times New Roman" panose="02020603050405020304" pitchFamily="18" charset="0"/>
                <a:cs typeface="Times New Roman" panose="02020603050405020304" pitchFamily="18" charset="0"/>
              </a:rPr>
              <a:t>Vũ</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Tú</a:t>
            </a:r>
            <a:r>
              <a:rPr lang="en-US" sz="2200" dirty="0" smtClean="0">
                <a:latin typeface="Times New Roman" panose="02020603050405020304" pitchFamily="18" charset="0"/>
                <a:cs typeface="Times New Roman" panose="02020603050405020304" pitchFamily="18" charset="0"/>
              </a:rPr>
              <a:t> Nam</a:t>
            </a:r>
            <a:endParaRPr lang="vi-VN"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79511" y="2207815"/>
            <a:ext cx="8853489" cy="2123658"/>
          </a:xfrm>
          <a:prstGeom prst="rect">
            <a:avLst/>
          </a:prstGeom>
          <a:noFill/>
        </p:spPr>
        <p:txBody>
          <a:bodyPr wrap="square" rtlCol="0">
            <a:spAutoFit/>
          </a:bodyPr>
          <a:lstStyle/>
          <a:p>
            <a:pPr algn="just"/>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Đoạn</a:t>
            </a:r>
            <a:r>
              <a:rPr lang="en-US" sz="2200" dirty="0" smtClean="0">
                <a:solidFill>
                  <a:srgbClr val="0070C0"/>
                </a:solidFill>
                <a:latin typeface="Times New Roman" panose="02020603050405020304" pitchFamily="18" charset="0"/>
                <a:cs typeface="Times New Roman" panose="02020603050405020304" pitchFamily="18" charset="0"/>
              </a:rPr>
              <a:t> 1:</a:t>
            </a:r>
            <a:r>
              <a:rPr lang="vi-VN" sz="2200" dirty="0">
                <a:solidFill>
                  <a:srgbClr val="0070C0"/>
                </a:solidFill>
                <a:latin typeface="Times New Roman" panose="02020603050405020304" pitchFamily="18" charset="0"/>
                <a:cs typeface="Times New Roman" panose="02020603050405020304" pitchFamily="18" charset="0"/>
              </a:rPr>
              <a:t>      </a:t>
            </a:r>
            <a:endParaRPr lang="en-US" sz="2200" dirty="0" smtClean="0">
              <a:solidFill>
                <a:srgbClr val="0070C0"/>
              </a:solidFill>
              <a:latin typeface="Times New Roman" panose="02020603050405020304" pitchFamily="18" charset="0"/>
              <a:cs typeface="Times New Roman" panose="02020603050405020304" pitchFamily="18" charset="0"/>
            </a:endParaRPr>
          </a:p>
          <a:p>
            <a:pPr algn="just"/>
            <a:r>
              <a:rPr lang="en-US" sz="2200" dirty="0" smtClean="0">
                <a:latin typeface="+mj-lt"/>
              </a:rPr>
              <a:t>    </a:t>
            </a:r>
            <a:r>
              <a:rPr lang="vi-VN" sz="2200" dirty="0" smtClean="0">
                <a:latin typeface="+mj-lt"/>
              </a:rPr>
              <a:t>Cây </a:t>
            </a:r>
            <a:r>
              <a:rPr lang="vi-VN" sz="2200" dirty="0">
                <a:latin typeface="+mj-lt"/>
              </a:rPr>
              <a:t>gạo già mỗi năm lại trở lại tuổi xuân, cành nặng trĩu những hoa đỏ mọng và đầy tiếng chim hót.</a:t>
            </a:r>
            <a:r>
              <a:rPr lang="en-US" sz="2200" dirty="0">
                <a:latin typeface="+mj-lt"/>
                <a:cs typeface="Times New Roman" panose="02020603050405020304" pitchFamily="18" charset="0"/>
              </a:rPr>
              <a:t> </a:t>
            </a:r>
            <a:r>
              <a:rPr lang="en-US" sz="2200" dirty="0" err="1">
                <a:latin typeface="+mj-lt"/>
                <a:cs typeface="Times New Roman" panose="02020603050405020304" pitchFamily="18" charset="0"/>
              </a:rPr>
              <a:t>Chỉ</a:t>
            </a:r>
            <a:r>
              <a:rPr lang="vi-VN" sz="2200" dirty="0">
                <a:latin typeface="+mj-lt"/>
                <a:cs typeface="Times New Roman" panose="02020603050405020304" pitchFamily="18" charset="0"/>
              </a:rPr>
              <a:t> </a:t>
            </a:r>
            <a:r>
              <a:rPr lang="vi-VN" sz="2200" dirty="0">
                <a:latin typeface="+mj-lt"/>
              </a:rPr>
              <a:t>cần một làn gió nhẹ hay một đôi chim mới đến là có ngay mấy bông hoa gạo lìa cành. Những bông hoa rơi từ trên cao, đài hoa nặng chúi xuống, những cánh hoa đỏ rực quay tít như chong chóng nom thật đẹp.</a:t>
            </a:r>
          </a:p>
        </p:txBody>
      </p:sp>
      <p:sp>
        <p:nvSpPr>
          <p:cNvPr id="10" name="TextBox 9"/>
          <p:cNvSpPr txBox="1"/>
          <p:nvPr/>
        </p:nvSpPr>
        <p:spPr>
          <a:xfrm>
            <a:off x="179511" y="4229350"/>
            <a:ext cx="8853489" cy="430887"/>
          </a:xfrm>
          <a:prstGeom prst="rect">
            <a:avLst/>
          </a:prstGeom>
          <a:noFill/>
        </p:spPr>
        <p:txBody>
          <a:bodyPr wrap="square" rtlCol="0">
            <a:spAutoFit/>
          </a:bodyPr>
          <a:lstStyle/>
          <a:p>
            <a:pPr algn="just"/>
            <a:r>
              <a:rPr lang="en-US" sz="2200" dirty="0" smtClean="0">
                <a:solidFill>
                  <a:srgbClr val="F731E9"/>
                </a:solidFill>
                <a:latin typeface="Times New Roman" panose="02020603050405020304" pitchFamily="18" charset="0"/>
                <a:cs typeface="Times New Roman" panose="02020603050405020304" pitchFamily="18" charset="0"/>
              </a:rPr>
              <a:t>=&gt; </a:t>
            </a:r>
            <a:r>
              <a:rPr lang="en-US" sz="2200" dirty="0" err="1" smtClean="0">
                <a:solidFill>
                  <a:srgbClr val="F731E9"/>
                </a:solidFill>
                <a:latin typeface="Times New Roman" panose="02020603050405020304" pitchFamily="18" charset="0"/>
                <a:cs typeface="Times New Roman" panose="02020603050405020304" pitchFamily="18" charset="0"/>
              </a:rPr>
              <a:t>Mở</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bài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bao</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quát</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cây</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gạo</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già</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mỗ</a:t>
            </a:r>
            <a:r>
              <a:rPr lang="en-US" sz="2200" dirty="0" err="1" smtClean="0">
                <a:solidFill>
                  <a:srgbClr val="F731E9"/>
                </a:solidFill>
                <a:latin typeface="Times New Roman" panose="02020603050405020304" pitchFamily="18" charset="0"/>
                <a:cs typeface="Times New Roman" panose="02020603050405020304" pitchFamily="18" charset="0"/>
              </a:rPr>
              <a:t>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khi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bước</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vào</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mùa</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hoa</a:t>
            </a:r>
            <a:r>
              <a:rPr lang="en-US" sz="2200" dirty="0" smtClean="0">
                <a:solidFill>
                  <a:srgbClr val="F731E9"/>
                </a:solidFill>
                <a:latin typeface="Times New Roman" panose="02020603050405020304" pitchFamily="18" charset="0"/>
                <a:cs typeface="Times New Roman" panose="02020603050405020304" pitchFamily="18" charset="0"/>
              </a:rPr>
              <a:t>.</a:t>
            </a:r>
            <a:endParaRPr lang="vi-VN" sz="2200" dirty="0">
              <a:solidFill>
                <a:srgbClr val="FF0000"/>
              </a:solidFill>
              <a:latin typeface="+mj-lt"/>
            </a:endParaRPr>
          </a:p>
        </p:txBody>
      </p:sp>
    </p:spTree>
    <p:extLst>
      <p:ext uri="{BB962C8B-B14F-4D97-AF65-F5344CB8AC3E}">
        <p14:creationId xmlns:p14="http://schemas.microsoft.com/office/powerpoint/2010/main" val="3495902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0" y="28590"/>
            <a:ext cx="9144000" cy="5109270"/>
            <a:chOff x="1828800" y="932844"/>
            <a:chExt cx="8382000" cy="4992311"/>
          </a:xfrm>
          <a:effectLst>
            <a:outerShdw blurRad="50800" dist="38100" dir="5400000" algn="t" rotWithShape="0">
              <a:prstClr val="black">
                <a:alpha val="40000"/>
              </a:prstClr>
            </a:outerShdw>
          </a:effectLst>
        </p:grpSpPr>
        <p:sp>
          <p:nvSpPr>
            <p:cNvPr id="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10" name="TextBox 9"/>
          <p:cNvSpPr txBox="1"/>
          <p:nvPr/>
        </p:nvSpPr>
        <p:spPr>
          <a:xfrm>
            <a:off x="179511" y="72109"/>
            <a:ext cx="8853489" cy="1785104"/>
          </a:xfrm>
          <a:prstGeom prst="rect">
            <a:avLst/>
          </a:prstGeom>
          <a:noFill/>
        </p:spPr>
        <p:txBody>
          <a:bodyPr wrap="square" rtlCol="0">
            <a:spAutoFit/>
          </a:bodyPr>
          <a:lstStyle/>
          <a:p>
            <a:pPr algn="just"/>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Đoạn</a:t>
            </a:r>
            <a:r>
              <a:rPr lang="en-US" sz="2200" dirty="0" smtClean="0">
                <a:solidFill>
                  <a:srgbClr val="0070C0"/>
                </a:solidFill>
                <a:latin typeface="Times New Roman" panose="02020603050405020304" pitchFamily="18" charset="0"/>
                <a:cs typeface="Times New Roman" panose="02020603050405020304" pitchFamily="18" charset="0"/>
              </a:rPr>
              <a:t> 2:</a:t>
            </a:r>
            <a:r>
              <a:rPr lang="vi-VN" sz="2200" dirty="0">
                <a:solidFill>
                  <a:srgbClr val="0070C0"/>
                </a:solidFill>
                <a:latin typeface="Times New Roman" panose="02020603050405020304" pitchFamily="18" charset="0"/>
                <a:cs typeface="Times New Roman" panose="02020603050405020304" pitchFamily="18" charset="0"/>
              </a:rPr>
              <a:t>      </a:t>
            </a:r>
            <a:endParaRPr lang="en-US" sz="2200" dirty="0" smtClean="0">
              <a:solidFill>
                <a:srgbClr val="0070C0"/>
              </a:solidFill>
              <a:latin typeface="Times New Roman" panose="02020603050405020304" pitchFamily="18" charset="0"/>
              <a:cs typeface="Times New Roman" panose="02020603050405020304" pitchFamily="18" charset="0"/>
            </a:endParaRPr>
          </a:p>
          <a:p>
            <a:pPr algn="just"/>
            <a:r>
              <a:rPr lang="en-US" sz="2200" dirty="0" smtClean="0">
                <a:latin typeface="+mj-lt"/>
              </a:rPr>
              <a:t>    </a:t>
            </a:r>
            <a:r>
              <a:rPr lang="vi-VN" sz="2200" dirty="0" smtClean="0">
                <a:latin typeface="+mj-lt"/>
              </a:rPr>
              <a:t>Hết </a:t>
            </a:r>
            <a:r>
              <a:rPr lang="vi-VN" sz="2200" dirty="0">
                <a:latin typeface="+mj-lt"/>
              </a:rPr>
              <a:t>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p:txBody>
      </p:sp>
      <p:sp>
        <p:nvSpPr>
          <p:cNvPr id="6" name="TextBox 5"/>
          <p:cNvSpPr txBox="1"/>
          <p:nvPr/>
        </p:nvSpPr>
        <p:spPr>
          <a:xfrm>
            <a:off x="179511" y="1722030"/>
            <a:ext cx="8853489" cy="430887"/>
          </a:xfrm>
          <a:prstGeom prst="rect">
            <a:avLst/>
          </a:prstGeom>
          <a:noFill/>
        </p:spPr>
        <p:txBody>
          <a:bodyPr wrap="square" rtlCol="0">
            <a:spAutoFit/>
          </a:bodyPr>
          <a:lstStyle/>
          <a:p>
            <a:pPr algn="just"/>
            <a:r>
              <a:rPr lang="en-US" sz="2200" dirty="0" smtClean="0">
                <a:solidFill>
                  <a:srgbClr val="F731E9"/>
                </a:solidFill>
                <a:latin typeface="Times New Roman" panose="02020603050405020304" pitchFamily="18" charset="0"/>
                <a:cs typeface="Times New Roman" panose="02020603050405020304" pitchFamily="18" charset="0"/>
              </a:rPr>
              <a:t>=&gt; </a:t>
            </a:r>
            <a:r>
              <a:rPr lang="en-US" sz="2200" dirty="0" err="1" smtClean="0">
                <a:solidFill>
                  <a:srgbClr val="F731E9"/>
                </a:solidFill>
                <a:latin typeface="Times New Roman" panose="02020603050405020304" pitchFamily="18" charset="0"/>
                <a:cs typeface="Times New Roman" panose="02020603050405020304" pitchFamily="18" charset="0"/>
              </a:rPr>
              <a:t>Thân</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bài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cây</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gạo</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già</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sau</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mùa</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hoa</a:t>
            </a:r>
            <a:r>
              <a:rPr lang="en-US" sz="2200" dirty="0" smtClean="0">
                <a:solidFill>
                  <a:srgbClr val="F731E9"/>
                </a:solidFill>
                <a:latin typeface="Times New Roman" panose="02020603050405020304" pitchFamily="18" charset="0"/>
                <a:cs typeface="Times New Roman" panose="02020603050405020304" pitchFamily="18" charset="0"/>
              </a:rPr>
              <a:t>.</a:t>
            </a:r>
            <a:endParaRPr lang="vi-VN" sz="2200" dirty="0">
              <a:solidFill>
                <a:srgbClr val="FF0000"/>
              </a:solidFill>
              <a:latin typeface="+mj-lt"/>
            </a:endParaRPr>
          </a:p>
        </p:txBody>
      </p:sp>
      <p:sp>
        <p:nvSpPr>
          <p:cNvPr id="7" name="TextBox 6"/>
          <p:cNvSpPr txBox="1"/>
          <p:nvPr/>
        </p:nvSpPr>
        <p:spPr>
          <a:xfrm>
            <a:off x="179511" y="2088758"/>
            <a:ext cx="8853489" cy="2123658"/>
          </a:xfrm>
          <a:prstGeom prst="rect">
            <a:avLst/>
          </a:prstGeom>
          <a:noFill/>
        </p:spPr>
        <p:txBody>
          <a:bodyPr wrap="square" rtlCol="0">
            <a:spAutoFit/>
          </a:bodyPr>
          <a:lstStyle/>
          <a:p>
            <a:pPr algn="just"/>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Đoạn</a:t>
            </a:r>
            <a:r>
              <a:rPr lang="en-US" sz="2200" dirty="0" smtClean="0">
                <a:solidFill>
                  <a:srgbClr val="0070C0"/>
                </a:solidFill>
                <a:latin typeface="Times New Roman" panose="02020603050405020304" pitchFamily="18" charset="0"/>
                <a:cs typeface="Times New Roman" panose="02020603050405020304" pitchFamily="18" charset="0"/>
              </a:rPr>
              <a:t> 3:</a:t>
            </a:r>
            <a:r>
              <a:rPr lang="vi-VN" sz="2200" dirty="0">
                <a:solidFill>
                  <a:srgbClr val="0070C0"/>
                </a:solidFill>
                <a:latin typeface="Times New Roman" panose="02020603050405020304" pitchFamily="18" charset="0"/>
                <a:cs typeface="Times New Roman" panose="02020603050405020304" pitchFamily="18" charset="0"/>
              </a:rPr>
              <a:t>      </a:t>
            </a:r>
            <a:endParaRPr lang="en-US" sz="2200" dirty="0" smtClean="0">
              <a:solidFill>
                <a:srgbClr val="0070C0"/>
              </a:solidFill>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Ngày </a:t>
            </a:r>
            <a:r>
              <a:rPr lang="vi-VN" sz="2200" dirty="0">
                <a:latin typeface="Times New Roman" panose="02020603050405020304" pitchFamily="18" charset="0"/>
                <a:cs typeface="Times New Roman" panose="02020603050405020304" pitchFamily="18" charset="0"/>
              </a:rPr>
              <a:t>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loá. Cây gạo như treo rung rinh hàng ngàn nồi cơm gạo mới.</a:t>
            </a:r>
            <a:endParaRPr lang="vi-VN" sz="2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90511" y="4103286"/>
            <a:ext cx="8853489" cy="430887"/>
          </a:xfrm>
          <a:prstGeom prst="rect">
            <a:avLst/>
          </a:prstGeom>
          <a:noFill/>
        </p:spPr>
        <p:txBody>
          <a:bodyPr wrap="square" rtlCol="0">
            <a:spAutoFit/>
          </a:bodyPr>
          <a:lstStyle/>
          <a:p>
            <a:pPr algn="just"/>
            <a:r>
              <a:rPr lang="en-US" sz="2200" dirty="0" smtClean="0">
                <a:solidFill>
                  <a:srgbClr val="F731E9"/>
                </a:solidFill>
                <a:latin typeface="Times New Roman" panose="02020603050405020304" pitchFamily="18" charset="0"/>
                <a:cs typeface="Times New Roman" panose="02020603050405020304" pitchFamily="18" charset="0"/>
              </a:rPr>
              <a:t>=&gt; </a:t>
            </a:r>
            <a:r>
              <a:rPr lang="en-US" sz="2200" dirty="0" err="1" smtClean="0">
                <a:solidFill>
                  <a:srgbClr val="F731E9"/>
                </a:solidFill>
                <a:latin typeface="Times New Roman" panose="02020603050405020304" pitchFamily="18" charset="0"/>
                <a:cs typeface="Times New Roman" panose="02020603050405020304" pitchFamily="18" charset="0"/>
              </a:rPr>
              <a:t>Kết</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bài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cây</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gạo</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khi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tạo</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quả</a:t>
            </a:r>
            <a:r>
              <a:rPr lang="en-US" sz="2200" dirty="0" smtClean="0">
                <a:solidFill>
                  <a:srgbClr val="F731E9"/>
                </a:solidFill>
                <a:latin typeface="Times New Roman" panose="02020603050405020304" pitchFamily="18" charset="0"/>
                <a:cs typeface="Times New Roman" panose="02020603050405020304" pitchFamily="18" charset="0"/>
              </a:rPr>
              <a:t>.</a:t>
            </a:r>
            <a:endParaRPr lang="vi-VN" sz="2200" dirty="0">
              <a:solidFill>
                <a:srgbClr val="FF0000"/>
              </a:solidFill>
              <a:latin typeface="+mj-lt"/>
            </a:endParaRPr>
          </a:p>
        </p:txBody>
      </p:sp>
      <p:sp>
        <p:nvSpPr>
          <p:cNvPr id="9" name="TextBox 8"/>
          <p:cNvSpPr txBox="1"/>
          <p:nvPr/>
        </p:nvSpPr>
        <p:spPr>
          <a:xfrm>
            <a:off x="235011" y="4401337"/>
            <a:ext cx="8853489" cy="769441"/>
          </a:xfrm>
          <a:prstGeom prst="rect">
            <a:avLst/>
          </a:prstGeom>
          <a:noFill/>
        </p:spPr>
        <p:txBody>
          <a:bodyPr wrap="square" rtlCol="0">
            <a:spAutoFit/>
          </a:bodyPr>
          <a:lstStyle/>
          <a:p>
            <a:pPr algn="just"/>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Bài</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văn</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tả</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cây</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gạo</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theo</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từng</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thời</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kì</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phát</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triển</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trong</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một</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năm</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từ</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lúc</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ra</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hoa</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cho</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đến</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khi</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kết</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quả</a:t>
            </a:r>
            <a:r>
              <a:rPr lang="en-US" sz="2200" dirty="0" smtClean="0">
                <a:solidFill>
                  <a:srgbClr val="FF0000"/>
                </a:solidFill>
                <a:latin typeface="Times New Roman" panose="02020603050405020304" pitchFamily="18" charset="0"/>
                <a:cs typeface="Times New Roman" panose="02020603050405020304" pitchFamily="18" charset="0"/>
              </a:rPr>
              <a:t>.</a:t>
            </a:r>
            <a:endParaRPr lang="vi-VN" sz="2200" dirty="0">
              <a:solidFill>
                <a:srgbClr val="FF0000"/>
              </a:solidFill>
              <a:latin typeface="+mj-lt"/>
            </a:endParaRPr>
          </a:p>
        </p:txBody>
      </p:sp>
    </p:spTree>
    <p:extLst>
      <p:ext uri="{BB962C8B-B14F-4D97-AF65-F5344CB8AC3E}">
        <p14:creationId xmlns:p14="http://schemas.microsoft.com/office/powerpoint/2010/main" val="26072887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0" y="0"/>
            <a:ext cx="9144000" cy="5109270"/>
            <a:chOff x="1828800" y="932844"/>
            <a:chExt cx="8382000" cy="4992311"/>
          </a:xfrm>
          <a:effectLst>
            <a:outerShdw blurRad="50800" dist="38100" dir="5400000" algn="t" rotWithShape="0">
              <a:prstClr val="black">
                <a:alpha val="40000"/>
              </a:prstClr>
            </a:outerShdw>
          </a:effectLst>
        </p:grpSpPr>
        <p:sp>
          <p:nvSpPr>
            <p:cNvPr id="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8" name="TextBox 7"/>
          <p:cNvSpPr txBox="1"/>
          <p:nvPr/>
        </p:nvSpPr>
        <p:spPr>
          <a:xfrm>
            <a:off x="346011" y="112435"/>
            <a:ext cx="8853489" cy="430887"/>
          </a:xfrm>
          <a:prstGeom prst="rect">
            <a:avLst/>
          </a:prstGeom>
          <a:noFill/>
        </p:spPr>
        <p:txBody>
          <a:bodyPr wrap="square" rtlCol="0">
            <a:spAutoFit/>
          </a:bodyPr>
          <a:lstStyle/>
          <a:p>
            <a:pPr algn="just"/>
            <a:r>
              <a:rPr lang="en-US" sz="2200" dirty="0" smtClean="0">
                <a:solidFill>
                  <a:srgbClr val="00B050"/>
                </a:solidFill>
                <a:latin typeface="Times New Roman" panose="02020603050405020304" pitchFamily="18" charset="0"/>
                <a:cs typeface="Times New Roman" panose="02020603050405020304" pitchFamily="18" charset="0"/>
              </a:rPr>
              <a:t>III/ </a:t>
            </a:r>
            <a:r>
              <a:rPr lang="en-US" sz="2200" dirty="0" err="1">
                <a:solidFill>
                  <a:srgbClr val="00B050"/>
                </a:solidFill>
                <a:latin typeface="Times New Roman" panose="02020603050405020304" pitchFamily="18" charset="0"/>
                <a:cs typeface="Times New Roman" panose="02020603050405020304" pitchFamily="18" charset="0"/>
              </a:rPr>
              <a:t>L</a:t>
            </a:r>
            <a:r>
              <a:rPr lang="en-US" sz="2200" dirty="0" err="1" smtClean="0">
                <a:solidFill>
                  <a:srgbClr val="00B050"/>
                </a:solidFill>
                <a:latin typeface="Times New Roman" panose="02020603050405020304" pitchFamily="18" charset="0"/>
                <a:cs typeface="Times New Roman" panose="02020603050405020304" pitchFamily="18" charset="0"/>
              </a:rPr>
              <a:t>uyện</a:t>
            </a:r>
            <a:r>
              <a:rPr lang="en-US" sz="2200" dirty="0" smtClean="0">
                <a:solidFill>
                  <a:srgbClr val="00B050"/>
                </a:solidFill>
                <a:latin typeface="Times New Roman" panose="02020603050405020304" pitchFamily="18" charset="0"/>
                <a:cs typeface="Times New Roman" panose="02020603050405020304" pitchFamily="18" charset="0"/>
              </a:rPr>
              <a:t> </a:t>
            </a:r>
            <a:r>
              <a:rPr lang="en-US" sz="2200" dirty="0" err="1" smtClean="0">
                <a:solidFill>
                  <a:srgbClr val="00B050"/>
                </a:solidFill>
                <a:latin typeface="Times New Roman" panose="02020603050405020304" pitchFamily="18" charset="0"/>
                <a:cs typeface="Times New Roman" panose="02020603050405020304" pitchFamily="18" charset="0"/>
              </a:rPr>
              <a:t>tập</a:t>
            </a:r>
            <a:endParaRPr lang="en-US" sz="2200" dirty="0" smtClean="0">
              <a:solidFill>
                <a:srgbClr val="00B05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2763" y="543322"/>
            <a:ext cx="8853489" cy="1107996"/>
          </a:xfrm>
          <a:prstGeom prst="rect">
            <a:avLst/>
          </a:prstGeom>
          <a:noFill/>
        </p:spPr>
        <p:txBody>
          <a:bodyPr wrap="square" rtlCol="0">
            <a:spAutoFit/>
          </a:bodyPr>
          <a:lstStyle/>
          <a:p>
            <a:pPr algn="just"/>
            <a:r>
              <a:rPr lang="en-US" sz="2200" dirty="0" smtClean="0">
                <a:latin typeface="Times New Roman" panose="02020603050405020304" pitchFamily="18" charset="0"/>
                <a:cs typeface="Times New Roman" panose="02020603050405020304" pitchFamily="18" charset="0"/>
              </a:rPr>
              <a:t>2/ </a:t>
            </a:r>
            <a:r>
              <a:rPr lang="en-US" sz="2200" dirty="0" err="1" smtClean="0">
                <a:latin typeface="Times New Roman" panose="02020603050405020304" pitchFamily="18" charset="0"/>
                <a:cs typeface="Times New Roman" panose="02020603050405020304" pitchFamily="18" charset="0"/>
              </a:rPr>
              <a:t>Lập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dàn</a:t>
            </a:r>
            <a:r>
              <a:rPr lang="en-US" sz="2200" dirty="0" smtClean="0">
                <a:latin typeface="Times New Roman" panose="02020603050405020304" pitchFamily="18" charset="0"/>
                <a:cs typeface="Times New Roman" panose="02020603050405020304" pitchFamily="18" charset="0"/>
              </a:rPr>
              <a:t> ý </a:t>
            </a:r>
            <a:r>
              <a:rPr lang="en-US" sz="2200" dirty="0" err="1" smtClean="0">
                <a:latin typeface="Times New Roman" panose="02020603050405020304" pitchFamily="18" charset="0"/>
                <a:cs typeface="Times New Roman" panose="02020603050405020304" pitchFamily="18" charset="0"/>
              </a:rPr>
              <a:t>miêu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ăn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quen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thuộc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học</a:t>
            </a:r>
            <a:r>
              <a:rPr lang="en-US" sz="2200" dirty="0" smtClean="0">
                <a:latin typeface="Times New Roman" panose="02020603050405020304" pitchFamily="18" charset="0"/>
                <a:cs typeface="Times New Roman" panose="02020603050405020304" pitchFamily="18" charset="0"/>
              </a:rPr>
              <a:t>:</a:t>
            </a:r>
          </a:p>
          <a:p>
            <a:pPr algn="just"/>
            <a:r>
              <a:rPr lang="en-US" sz="2200" dirty="0" smtClean="0">
                <a:latin typeface="Times New Roman" panose="02020603050405020304" pitchFamily="18" charset="0"/>
                <a:cs typeface="Times New Roman" panose="02020603050405020304" pitchFamily="18" charset="0"/>
              </a:rPr>
              <a:t>a) </a:t>
            </a:r>
            <a:r>
              <a:rPr lang="en-US" sz="2200" dirty="0" err="1" smtClean="0">
                <a:latin typeface="Times New Roman" panose="02020603050405020304" pitchFamily="18" charset="0"/>
                <a:cs typeface="Times New Roman" panose="02020603050405020304" pitchFamily="18" charset="0"/>
              </a:rPr>
              <a:t>Tả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lượt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bộ</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phận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cây</a:t>
            </a:r>
            <a:endParaRPr lang="vi-VN" sz="2200" dirty="0">
              <a:latin typeface="+mj-lt"/>
            </a:endParaRPr>
          </a:p>
        </p:txBody>
      </p:sp>
      <p:sp>
        <p:nvSpPr>
          <p:cNvPr id="12" name="TextBox 11"/>
          <p:cNvSpPr txBox="1"/>
          <p:nvPr/>
        </p:nvSpPr>
        <p:spPr>
          <a:xfrm>
            <a:off x="207261" y="1609654"/>
            <a:ext cx="8853489" cy="430887"/>
          </a:xfrm>
          <a:prstGeom prst="rect">
            <a:avLst/>
          </a:prstGeom>
          <a:noFill/>
        </p:spPr>
        <p:txBody>
          <a:bodyPr wrap="square" rtlCol="0">
            <a:spAutoFit/>
          </a:bodyPr>
          <a:lstStyle/>
          <a:p>
            <a:pPr algn="ctr"/>
            <a:r>
              <a:rPr lang="en-US" sz="2200" dirty="0" err="1" smtClean="0">
                <a:solidFill>
                  <a:srgbClr val="F731E9"/>
                </a:solidFill>
                <a:latin typeface="Times New Roman" panose="02020603050405020304" pitchFamily="18" charset="0"/>
                <a:cs typeface="Times New Roman" panose="02020603050405020304" pitchFamily="18" charset="0"/>
              </a:rPr>
              <a:t>Dàn</a:t>
            </a:r>
            <a:r>
              <a:rPr lang="en-US" sz="2200" dirty="0" smtClean="0">
                <a:solidFill>
                  <a:srgbClr val="F731E9"/>
                </a:solidFill>
                <a:latin typeface="Times New Roman" panose="02020603050405020304" pitchFamily="18" charset="0"/>
                <a:cs typeface="Times New Roman" panose="02020603050405020304" pitchFamily="18" charset="0"/>
              </a:rPr>
              <a:t> ý </a:t>
            </a:r>
            <a:r>
              <a:rPr lang="en-US" sz="2200" dirty="0" err="1" smtClean="0">
                <a:solidFill>
                  <a:srgbClr val="F731E9"/>
                </a:solidFill>
                <a:latin typeface="Times New Roman" panose="02020603050405020304" pitchFamily="18" charset="0"/>
                <a:cs typeface="Times New Roman" panose="02020603050405020304" pitchFamily="18" charset="0"/>
              </a:rPr>
              <a:t>tả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cây</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chuối</a:t>
            </a:r>
            <a:endParaRPr lang="vi-VN" sz="2200" dirty="0">
              <a:solidFill>
                <a:srgbClr val="F731E9"/>
              </a:solidFill>
              <a:latin typeface="+mj-lt"/>
            </a:endParaRPr>
          </a:p>
        </p:txBody>
      </p:sp>
      <p:sp>
        <p:nvSpPr>
          <p:cNvPr id="13" name="TextBox 12"/>
          <p:cNvSpPr txBox="1"/>
          <p:nvPr/>
        </p:nvSpPr>
        <p:spPr>
          <a:xfrm>
            <a:off x="179511" y="2040541"/>
            <a:ext cx="8853489" cy="2800767"/>
          </a:xfrm>
          <a:prstGeom prst="rect">
            <a:avLst/>
          </a:prstGeom>
          <a:noFill/>
        </p:spPr>
        <p:txBody>
          <a:bodyPr wrap="square" rtlCol="0">
            <a:spAutoFit/>
          </a:bodyPr>
          <a:lstStyle/>
          <a:p>
            <a:pPr algn="just"/>
            <a:r>
              <a:rPr lang="en-US" sz="2200" b="1" dirty="0" smtClean="0">
                <a:latin typeface="Times New Roman" panose="02020603050405020304" pitchFamily="18" charset="0"/>
                <a:cs typeface="Times New Roman" panose="02020603050405020304" pitchFamily="18" charset="0"/>
              </a:rPr>
              <a:t>I/ </a:t>
            </a:r>
            <a:r>
              <a:rPr lang="vi-VN" sz="2200" b="1" dirty="0" smtClean="0">
                <a:latin typeface="+mj-lt"/>
              </a:rPr>
              <a:t>Mở </a:t>
            </a:r>
            <a:r>
              <a:rPr lang="vi-VN" sz="2200" b="1" dirty="0">
                <a:latin typeface="+mj-lt"/>
              </a:rPr>
              <a:t>bài: </a:t>
            </a:r>
            <a:r>
              <a:rPr lang="vi-VN" sz="2200" dirty="0">
                <a:latin typeface="+mj-lt"/>
              </a:rPr>
              <a:t>Giới thiệu về cây chuối đang có buồng mà em muốn miêu tả.</a:t>
            </a:r>
          </a:p>
          <a:p>
            <a:pPr algn="just"/>
            <a:r>
              <a:rPr lang="en-US" sz="2200" b="1" dirty="0" smtClean="0">
                <a:latin typeface="Times New Roman" panose="02020603050405020304" pitchFamily="18" charset="0"/>
                <a:cs typeface="Times New Roman" panose="02020603050405020304" pitchFamily="18" charset="0"/>
              </a:rPr>
              <a:t>II/ </a:t>
            </a:r>
            <a:r>
              <a:rPr lang="vi-VN" sz="2200" b="1" dirty="0" smtClean="0">
                <a:latin typeface="+mj-lt"/>
              </a:rPr>
              <a:t>Thân </a:t>
            </a:r>
            <a:r>
              <a:rPr lang="vi-VN" sz="2200" b="1" dirty="0">
                <a:latin typeface="+mj-lt"/>
              </a:rPr>
              <a:t>bài:</a:t>
            </a:r>
            <a:endParaRPr lang="vi-VN" sz="2200" dirty="0">
              <a:latin typeface="+mj-lt"/>
            </a:endParaRPr>
          </a:p>
          <a:p>
            <a:pPr algn="just"/>
            <a:r>
              <a:rPr lang="vi-VN" sz="2200" i="1" u="sng" dirty="0">
                <a:latin typeface="+mj-lt"/>
              </a:rPr>
              <a:t>a. Miêu tả khái quát cây chuối:</a:t>
            </a:r>
          </a:p>
          <a:p>
            <a:pPr algn="just"/>
            <a:r>
              <a:rPr lang="en-US" sz="2200" dirty="0" smtClean="0">
                <a:latin typeface="+mj-lt"/>
              </a:rPr>
              <a:t>- </a:t>
            </a:r>
            <a:r>
              <a:rPr lang="vi-VN" sz="2200" dirty="0" smtClean="0">
                <a:latin typeface="+mj-lt"/>
              </a:rPr>
              <a:t>Cây </a:t>
            </a:r>
            <a:r>
              <a:rPr lang="vi-VN" sz="2200" dirty="0">
                <a:latin typeface="+mj-lt"/>
              </a:rPr>
              <a:t>chuối được trồng ở đâu? Do ai trồng và chăm sóc?</a:t>
            </a:r>
          </a:p>
          <a:p>
            <a:pPr algn="just"/>
            <a:r>
              <a:rPr lang="en-US" sz="2200" dirty="0" smtClean="0">
                <a:latin typeface="+mj-lt"/>
              </a:rPr>
              <a:t>- </a:t>
            </a:r>
            <a:r>
              <a:rPr lang="vi-VN" sz="2200" dirty="0" smtClean="0">
                <a:latin typeface="+mj-lt"/>
              </a:rPr>
              <a:t>Cây </a:t>
            </a:r>
            <a:r>
              <a:rPr lang="vi-VN" sz="2200" dirty="0">
                <a:latin typeface="+mj-lt"/>
              </a:rPr>
              <a:t>chuối đó thuộc giống chuối gì? Cây có cao lớn không?</a:t>
            </a:r>
          </a:p>
          <a:p>
            <a:pPr algn="just"/>
            <a:r>
              <a:rPr lang="en-US" sz="2200" dirty="0" smtClean="0">
                <a:latin typeface="+mj-lt"/>
              </a:rPr>
              <a:t>- </a:t>
            </a:r>
            <a:r>
              <a:rPr lang="vi-VN" sz="2200" dirty="0" smtClean="0">
                <a:latin typeface="+mj-lt"/>
              </a:rPr>
              <a:t>Việc </a:t>
            </a:r>
            <a:r>
              <a:rPr lang="vi-VN" sz="2200" dirty="0">
                <a:latin typeface="+mj-lt"/>
              </a:rPr>
              <a:t>chăm bón cho cây có khó khăn không? Cây trồng bao lâu thì mới có trái như bây giờ</a:t>
            </a:r>
            <a:r>
              <a:rPr lang="vi-VN" sz="2200" dirty="0" smtClean="0">
                <a:latin typeface="+mj-lt"/>
              </a:rPr>
              <a:t>?</a:t>
            </a:r>
            <a:endParaRPr lang="en-US" sz="2200" dirty="0" smtClean="0">
              <a:latin typeface="+mj-lt"/>
            </a:endParaRPr>
          </a:p>
          <a:p>
            <a:pPr algn="just"/>
            <a:r>
              <a:rPr lang="en-US" sz="2200" i="1" u="sng" dirty="0">
                <a:latin typeface="Times New Roman" panose="02020603050405020304" pitchFamily="18" charset="0"/>
                <a:cs typeface="Times New Roman" panose="02020603050405020304" pitchFamily="18" charset="0"/>
              </a:rPr>
              <a:t>b. </a:t>
            </a:r>
            <a:r>
              <a:rPr lang="en-US" sz="2200" i="1" u="sng" dirty="0" err="1">
                <a:latin typeface="Times New Roman" panose="02020603050405020304" pitchFamily="18" charset="0"/>
                <a:cs typeface="Times New Roman" panose="02020603050405020304" pitchFamily="18" charset="0"/>
              </a:rPr>
              <a:t>Miêu</a:t>
            </a:r>
            <a:r>
              <a:rPr lang="en-US" sz="2200" i="1" u="sng" dirty="0">
                <a:latin typeface="Times New Roman" panose="02020603050405020304" pitchFamily="18" charset="0"/>
                <a:cs typeface="Times New Roman" panose="02020603050405020304" pitchFamily="18" charset="0"/>
              </a:rPr>
              <a:t> </a:t>
            </a:r>
            <a:r>
              <a:rPr lang="en-US" sz="2200" i="1" u="sng" dirty="0" err="1">
                <a:latin typeface="Times New Roman" panose="02020603050405020304" pitchFamily="18" charset="0"/>
                <a:cs typeface="Times New Roman" panose="02020603050405020304" pitchFamily="18" charset="0"/>
              </a:rPr>
              <a:t>tả</a:t>
            </a:r>
            <a:r>
              <a:rPr lang="en-US" sz="2200" i="1" u="sng" dirty="0">
                <a:latin typeface="Times New Roman" panose="02020603050405020304" pitchFamily="18" charset="0"/>
                <a:cs typeface="Times New Roman" panose="02020603050405020304" pitchFamily="18" charset="0"/>
              </a:rPr>
              <a:t> chi </a:t>
            </a:r>
            <a:r>
              <a:rPr lang="en-US" sz="2200" i="1" u="sng" dirty="0" err="1">
                <a:latin typeface="Times New Roman" panose="02020603050405020304" pitchFamily="18" charset="0"/>
                <a:cs typeface="Times New Roman" panose="02020603050405020304" pitchFamily="18" charset="0"/>
              </a:rPr>
              <a:t>tiết</a:t>
            </a:r>
            <a:r>
              <a:rPr lang="en-US" sz="2200" i="1" u="sng" dirty="0">
                <a:latin typeface="Times New Roman" panose="02020603050405020304" pitchFamily="18" charset="0"/>
                <a:cs typeface="Times New Roman" panose="02020603050405020304" pitchFamily="18" charset="0"/>
              </a:rPr>
              <a:t> </a:t>
            </a:r>
            <a:r>
              <a:rPr lang="en-US" sz="2200" i="1" u="sng" dirty="0" err="1">
                <a:latin typeface="Times New Roman" panose="02020603050405020304" pitchFamily="18" charset="0"/>
                <a:cs typeface="Times New Roman" panose="02020603050405020304" pitchFamily="18" charset="0"/>
              </a:rPr>
              <a:t>cây</a:t>
            </a:r>
            <a:r>
              <a:rPr lang="en-US" sz="2200" i="1" u="sng" dirty="0">
                <a:latin typeface="Times New Roman" panose="02020603050405020304" pitchFamily="18" charset="0"/>
                <a:cs typeface="Times New Roman" panose="02020603050405020304" pitchFamily="18" charset="0"/>
              </a:rPr>
              <a:t> </a:t>
            </a:r>
            <a:r>
              <a:rPr lang="en-US" sz="2200" i="1" u="sng" dirty="0" err="1">
                <a:latin typeface="Times New Roman" panose="02020603050405020304" pitchFamily="18" charset="0"/>
                <a:cs typeface="Times New Roman" panose="02020603050405020304" pitchFamily="18" charset="0"/>
              </a:rPr>
              <a:t>chuối</a:t>
            </a:r>
            <a:r>
              <a:rPr lang="en-US" sz="2200" i="1" u="sng" dirty="0">
                <a:latin typeface="Times New Roman" panose="02020603050405020304" pitchFamily="18" charset="0"/>
                <a:cs typeface="Times New Roman" panose="02020603050405020304" pitchFamily="18" charset="0"/>
              </a:rPr>
              <a:t>:</a:t>
            </a:r>
            <a:endParaRPr lang="vi-VN" sz="2200"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401404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0" y="0"/>
            <a:ext cx="9144000" cy="5109270"/>
            <a:chOff x="1828800" y="932844"/>
            <a:chExt cx="8382000" cy="4992311"/>
          </a:xfrm>
          <a:effectLst>
            <a:outerShdw blurRad="50800" dist="38100" dir="5400000" algn="t" rotWithShape="0">
              <a:prstClr val="black">
                <a:alpha val="40000"/>
              </a:prstClr>
            </a:outerShdw>
          </a:effectLst>
        </p:grpSpPr>
        <p:sp>
          <p:nvSpPr>
            <p:cNvPr id="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13" name="TextBox 12"/>
          <p:cNvSpPr txBox="1"/>
          <p:nvPr/>
        </p:nvSpPr>
        <p:spPr>
          <a:xfrm>
            <a:off x="235011" y="109591"/>
            <a:ext cx="8853489" cy="4832092"/>
          </a:xfrm>
          <a:prstGeom prst="rect">
            <a:avLst/>
          </a:prstGeom>
          <a:noFill/>
        </p:spPr>
        <p:txBody>
          <a:bodyPr wrap="square" rtlCol="0">
            <a:spAutoFit/>
          </a:bodyPr>
          <a:lstStyle/>
          <a:p>
            <a:pPr algn="just"/>
            <a:r>
              <a:rPr lang="en-US" sz="2200" i="1" u="sng" dirty="0">
                <a:latin typeface="Times New Roman" panose="02020603050405020304" pitchFamily="18" charset="0"/>
                <a:cs typeface="Times New Roman" panose="02020603050405020304" pitchFamily="18" charset="0"/>
              </a:rPr>
              <a:t>+</a:t>
            </a:r>
            <a:r>
              <a:rPr lang="vi-VN" sz="2200" i="1" u="sng" dirty="0" smtClean="0">
                <a:latin typeface="Times New Roman" panose="02020603050405020304" pitchFamily="18" charset="0"/>
                <a:cs typeface="Times New Roman" panose="02020603050405020304" pitchFamily="18" charset="0"/>
              </a:rPr>
              <a:t> </a:t>
            </a:r>
            <a:r>
              <a:rPr lang="vi-VN" sz="2200" i="1" u="sng" dirty="0">
                <a:latin typeface="Times New Roman" panose="02020603050405020304" pitchFamily="18" charset="0"/>
                <a:cs typeface="Times New Roman" panose="02020603050405020304" pitchFamily="18" charset="0"/>
              </a:rPr>
              <a:t>Rễ (gốc cây):</a:t>
            </a: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a:t>
            </a:r>
            <a:r>
              <a:rPr lang="vi-VN" sz="2200" dirty="0" smtClean="0">
                <a:latin typeface="Times New Roman" panose="02020603050405020304" pitchFamily="18" charset="0"/>
                <a:cs typeface="Times New Roman" panose="02020603050405020304" pitchFamily="18" charset="0"/>
              </a:rPr>
              <a:t>ròn </a:t>
            </a:r>
            <a:r>
              <a:rPr lang="vi-VN" sz="2200" dirty="0">
                <a:latin typeface="Times New Roman" panose="02020603050405020304" pitchFamily="18" charset="0"/>
                <a:cs typeface="Times New Roman" panose="02020603050405020304" pitchFamily="18" charset="0"/>
              </a:rPr>
              <a:t>như một loại củ nên gọi là củ chuối, nằm vùi dưới </a:t>
            </a:r>
            <a:r>
              <a:rPr lang="vi-VN" sz="2200" dirty="0" smtClean="0">
                <a:latin typeface="Times New Roman" panose="02020603050405020304" pitchFamily="18" charset="0"/>
                <a:cs typeface="Times New Roman" panose="02020603050405020304" pitchFamily="18" charset="0"/>
              </a:rPr>
              <a:t>đất</a:t>
            </a:r>
            <a:r>
              <a:rPr lang="en-US" sz="2200"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a:t>
            </a:r>
            <a:r>
              <a:rPr lang="vi-VN" sz="2200" dirty="0" smtClean="0">
                <a:latin typeface="Times New Roman" panose="02020603050405020304" pitchFamily="18" charset="0"/>
                <a:cs typeface="Times New Roman" panose="02020603050405020304" pitchFamily="18" charset="0"/>
              </a:rPr>
              <a:t>ó </a:t>
            </a:r>
            <a:r>
              <a:rPr lang="vi-VN" sz="2200" dirty="0">
                <a:latin typeface="Times New Roman" panose="02020603050405020304" pitchFamily="18" charset="0"/>
                <a:cs typeface="Times New Roman" panose="02020603050405020304" pitchFamily="18" charset="0"/>
              </a:rPr>
              <a:t>nhiều chiếc rễ con nhỏ mọc ra để hút nước và chất dinh </a:t>
            </a:r>
            <a:r>
              <a:rPr lang="vi-VN" sz="2200" dirty="0" smtClean="0">
                <a:latin typeface="Times New Roman" panose="02020603050405020304" pitchFamily="18" charset="0"/>
                <a:cs typeface="Times New Roman" panose="02020603050405020304" pitchFamily="18" charset="0"/>
              </a:rPr>
              <a:t>dưỡng</a:t>
            </a:r>
            <a:r>
              <a:rPr lang="en-US" sz="2200"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gn="just"/>
            <a:r>
              <a:rPr lang="en-US" sz="2200" i="1" u="sng" dirty="0" smtClean="0">
                <a:latin typeface="Times New Roman" panose="02020603050405020304" pitchFamily="18" charset="0"/>
                <a:cs typeface="Times New Roman" panose="02020603050405020304" pitchFamily="18" charset="0"/>
              </a:rPr>
              <a:t>+</a:t>
            </a:r>
            <a:r>
              <a:rPr lang="vi-VN" sz="2200" i="1" u="sng" dirty="0" smtClean="0">
                <a:latin typeface="Times New Roman" panose="02020603050405020304" pitchFamily="18" charset="0"/>
                <a:cs typeface="Times New Roman" panose="02020603050405020304" pitchFamily="18" charset="0"/>
              </a:rPr>
              <a:t> </a:t>
            </a:r>
            <a:r>
              <a:rPr lang="vi-VN" sz="2200" i="1" u="sng" dirty="0">
                <a:latin typeface="Times New Roman" panose="02020603050405020304" pitchFamily="18" charset="0"/>
                <a:cs typeface="Times New Roman" panose="02020603050405020304" pitchFamily="18" charset="0"/>
              </a:rPr>
              <a:t>Thân cây:</a:t>
            </a: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a:t>
            </a:r>
            <a:r>
              <a:rPr lang="vi-VN" sz="2200" dirty="0" smtClean="0">
                <a:latin typeface="Times New Roman" panose="02020603050405020304" pitchFamily="18" charset="0"/>
                <a:cs typeface="Times New Roman" panose="02020603050405020304" pitchFamily="18" charset="0"/>
              </a:rPr>
              <a:t>hẳng</a:t>
            </a:r>
            <a:r>
              <a:rPr lang="vi-VN" sz="2200" dirty="0">
                <a:latin typeface="Times New Roman" panose="02020603050405020304" pitchFamily="18" charset="0"/>
                <a:cs typeface="Times New Roman" panose="02020603050405020304" pitchFamily="18" charset="0"/>
              </a:rPr>
              <a:t>, to như bắp đùi, càng lên cao càng nhỏ </a:t>
            </a:r>
            <a:r>
              <a:rPr lang="vi-VN" sz="2200" dirty="0" smtClean="0">
                <a:latin typeface="Times New Roman" panose="02020603050405020304" pitchFamily="18" charset="0"/>
                <a:cs typeface="Times New Roman" panose="02020603050405020304" pitchFamily="18" charset="0"/>
              </a:rPr>
              <a:t>lại</a:t>
            </a:r>
            <a:r>
              <a:rPr lang="en-US" sz="2200"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a:t>
            </a:r>
            <a:r>
              <a:rPr lang="vi-VN" sz="2200" dirty="0" smtClean="0">
                <a:latin typeface="Times New Roman" panose="02020603050405020304" pitchFamily="18" charset="0"/>
                <a:cs typeface="Times New Roman" panose="02020603050405020304" pitchFamily="18" charset="0"/>
              </a:rPr>
              <a:t>hân </a:t>
            </a:r>
            <a:r>
              <a:rPr lang="vi-VN" sz="2200" dirty="0">
                <a:latin typeface="Times New Roman" panose="02020603050405020304" pitchFamily="18" charset="0"/>
                <a:cs typeface="Times New Roman" panose="02020603050405020304" pitchFamily="18" charset="0"/>
              </a:rPr>
              <a:t>chuối không đặc một khối như cây thân gỗ, mà thực chất gồm nhiều lớp cuộn chặt vào </a:t>
            </a:r>
            <a:r>
              <a:rPr lang="vi-VN" sz="2200" dirty="0" smtClean="0">
                <a:latin typeface="Times New Roman" panose="02020603050405020304" pitchFamily="18" charset="0"/>
                <a:cs typeface="Times New Roman" panose="02020603050405020304" pitchFamily="18" charset="0"/>
              </a:rPr>
              <a:t>nhau</a:t>
            </a:r>
            <a:r>
              <a:rPr lang="en-US" sz="2200"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L</a:t>
            </a:r>
            <a:r>
              <a:rPr lang="vi-VN" sz="2200" dirty="0" smtClean="0">
                <a:latin typeface="Times New Roman" panose="02020603050405020304" pitchFamily="18" charset="0"/>
                <a:cs typeface="Times New Roman" panose="02020603050405020304" pitchFamily="18" charset="0"/>
              </a:rPr>
              <a:t>ớp </a:t>
            </a:r>
            <a:r>
              <a:rPr lang="vi-VN" sz="2200" dirty="0">
                <a:latin typeface="Times New Roman" panose="02020603050405020304" pitchFamily="18" charset="0"/>
                <a:cs typeface="Times New Roman" panose="02020603050405020304" pitchFamily="18" charset="0"/>
              </a:rPr>
              <a:t>vỏ ngoài cùng thân chuối có màu xanh, trơn bóng, không bị bám nước</a:t>
            </a:r>
          </a:p>
          <a:p>
            <a:pPr algn="just"/>
            <a:r>
              <a:rPr lang="vi-VN" sz="2200" dirty="0">
                <a:latin typeface="Times New Roman" panose="02020603050405020304" pitchFamily="18" charset="0"/>
                <a:cs typeface="Times New Roman" panose="02020603050405020304" pitchFamily="18" charset="0"/>
              </a:rPr>
              <a:t>các lớp vỏ ngoài cùng gắn với các chiếc lá ở trên, khi lá già và héo phần vỏ đó sẽ chuyển sang màu nâu xám và tuột dần về </a:t>
            </a:r>
            <a:r>
              <a:rPr lang="vi-VN" sz="2200" dirty="0" smtClean="0">
                <a:latin typeface="Times New Roman" panose="02020603050405020304" pitchFamily="18" charset="0"/>
                <a:cs typeface="Times New Roman" panose="02020603050405020304" pitchFamily="18" charset="0"/>
              </a:rPr>
              <a:t>gốc</a:t>
            </a:r>
            <a:r>
              <a:rPr lang="en-US" sz="2200"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gn="just"/>
            <a:r>
              <a:rPr lang="en-US" sz="2200" i="1" u="sng" dirty="0" smtClean="0">
                <a:latin typeface="Times New Roman" panose="02020603050405020304" pitchFamily="18" charset="0"/>
                <a:cs typeface="Times New Roman" panose="02020603050405020304" pitchFamily="18" charset="0"/>
              </a:rPr>
              <a:t>+</a:t>
            </a:r>
            <a:r>
              <a:rPr lang="vi-VN" sz="2200" i="1" u="sng" dirty="0" smtClean="0">
                <a:latin typeface="Times New Roman" panose="02020603050405020304" pitchFamily="18" charset="0"/>
                <a:cs typeface="Times New Roman" panose="02020603050405020304" pitchFamily="18" charset="0"/>
              </a:rPr>
              <a:t> </a:t>
            </a:r>
            <a:r>
              <a:rPr lang="vi-VN" sz="2200" i="1" u="sng" dirty="0">
                <a:latin typeface="Times New Roman" panose="02020603050405020304" pitchFamily="18" charset="0"/>
                <a:cs typeface="Times New Roman" panose="02020603050405020304" pitchFamily="18" charset="0"/>
              </a:rPr>
              <a:t>Lá cây:</a:t>
            </a: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a:t>
            </a:r>
            <a:r>
              <a:rPr lang="vi-VN" sz="2200" dirty="0" smtClean="0">
                <a:latin typeface="Times New Roman" panose="02020603050405020304" pitchFamily="18" charset="0"/>
                <a:cs typeface="Times New Roman" panose="02020603050405020304" pitchFamily="18" charset="0"/>
              </a:rPr>
              <a:t>ây </a:t>
            </a:r>
            <a:r>
              <a:rPr lang="vi-VN" sz="2200" dirty="0">
                <a:latin typeface="Times New Roman" panose="02020603050405020304" pitchFamily="18" charset="0"/>
                <a:cs typeface="Times New Roman" panose="02020603050405020304" pitchFamily="18" charset="0"/>
              </a:rPr>
              <a:t>chuối không có nhiều lá, thường chỉ độ mười đến mười lăm </a:t>
            </a:r>
            <a:r>
              <a:rPr lang="vi-VN" sz="2200" dirty="0" smtClean="0">
                <a:latin typeface="Times New Roman" panose="02020603050405020304" pitchFamily="18" charset="0"/>
                <a:cs typeface="Times New Roman" panose="02020603050405020304" pitchFamily="18" charset="0"/>
              </a:rPr>
              <a:t>lá</a:t>
            </a:r>
            <a:r>
              <a:rPr lang="en-US" sz="2200"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L</a:t>
            </a:r>
            <a:r>
              <a:rPr lang="vi-VN" sz="2200" dirty="0" smtClean="0">
                <a:latin typeface="Times New Roman" panose="02020603050405020304" pitchFamily="18" charset="0"/>
                <a:cs typeface="Times New Roman" panose="02020603050405020304" pitchFamily="18" charset="0"/>
              </a:rPr>
              <a:t>á </a:t>
            </a:r>
            <a:r>
              <a:rPr lang="vi-VN" sz="2200" dirty="0">
                <a:latin typeface="Times New Roman" panose="02020603050405020304" pitchFamily="18" charset="0"/>
                <a:cs typeface="Times New Roman" panose="02020603050405020304" pitchFamily="18" charset="0"/>
              </a:rPr>
              <a:t>chuối to và dài nên gọi là tàu lá </a:t>
            </a:r>
            <a:r>
              <a:rPr lang="vi-VN" sz="2200" dirty="0" smtClean="0">
                <a:latin typeface="Times New Roman" panose="02020603050405020304" pitchFamily="18" charset="0"/>
                <a:cs typeface="Times New Roman" panose="02020603050405020304" pitchFamily="18" charset="0"/>
              </a:rPr>
              <a:t>chuối</a:t>
            </a:r>
            <a:r>
              <a:rPr lang="en-US" sz="2200"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L</a:t>
            </a:r>
            <a:r>
              <a:rPr lang="vi-VN" sz="2200" dirty="0" smtClean="0">
                <a:latin typeface="Times New Roman" panose="02020603050405020304" pitchFamily="18" charset="0"/>
                <a:cs typeface="Times New Roman" panose="02020603050405020304" pitchFamily="18" charset="0"/>
              </a:rPr>
              <a:t>á </a:t>
            </a:r>
            <a:r>
              <a:rPr lang="vi-VN" sz="2200" dirty="0">
                <a:latin typeface="Times New Roman" panose="02020603050405020304" pitchFamily="18" charset="0"/>
                <a:cs typeface="Times New Roman" panose="02020603050405020304" pitchFamily="18" charset="0"/>
              </a:rPr>
              <a:t>chuối có thể dài đến hơn một mét rưỡi, bề ngang khoảng 60 đến 80 </a:t>
            </a:r>
            <a:r>
              <a:rPr lang="vi-VN" sz="2200" dirty="0" smtClean="0">
                <a:latin typeface="Times New Roman" panose="02020603050405020304" pitchFamily="18" charset="0"/>
                <a:cs typeface="Times New Roman" panose="02020603050405020304" pitchFamily="18" charset="0"/>
              </a:rPr>
              <a:t>cm</a:t>
            </a:r>
            <a:r>
              <a:rPr lang="en-US" sz="2200"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86812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0" y="0"/>
            <a:ext cx="9144000" cy="5109270"/>
            <a:chOff x="1828800" y="932844"/>
            <a:chExt cx="8382000" cy="4992311"/>
          </a:xfrm>
          <a:effectLst>
            <a:outerShdw blurRad="50800" dist="38100" dir="5400000" algn="t" rotWithShape="0">
              <a:prstClr val="black">
                <a:alpha val="40000"/>
              </a:prstClr>
            </a:outerShdw>
          </a:effectLst>
        </p:grpSpPr>
        <p:sp>
          <p:nvSpPr>
            <p:cNvPr id="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13" name="TextBox 12"/>
          <p:cNvSpPr txBox="1"/>
          <p:nvPr/>
        </p:nvSpPr>
        <p:spPr>
          <a:xfrm>
            <a:off x="235011" y="38574"/>
            <a:ext cx="8853489" cy="5847755"/>
          </a:xfrm>
          <a:prstGeom prst="rect">
            <a:avLst/>
          </a:prstGeom>
          <a:noFill/>
        </p:spPr>
        <p:txBody>
          <a:bodyPr wrap="square" rtlCol="0">
            <a:spAutoFit/>
          </a:bodyPr>
          <a:lstStyle/>
          <a:p>
            <a:pPr algn="just"/>
            <a:r>
              <a:rPr lang="en-US" sz="2200" dirty="0" smtClean="0">
                <a:latin typeface="Times New Roman" panose="02020603050405020304" pitchFamily="18" charset="0"/>
                <a:cs typeface="Times New Roman" panose="02020603050405020304" pitchFamily="18" charset="0"/>
              </a:rPr>
              <a:t>- L</a:t>
            </a:r>
            <a:r>
              <a:rPr lang="vi-VN" sz="2200" dirty="0" smtClean="0">
                <a:latin typeface="Times New Roman" panose="02020603050405020304" pitchFamily="18" charset="0"/>
                <a:cs typeface="Times New Roman" panose="02020603050405020304" pitchFamily="18" charset="0"/>
              </a:rPr>
              <a:t>á </a:t>
            </a:r>
            <a:r>
              <a:rPr lang="vi-VN" sz="2200" dirty="0">
                <a:latin typeface="Times New Roman" panose="02020603050405020304" pitchFamily="18" charset="0"/>
                <a:cs typeface="Times New Roman" panose="02020603050405020304" pitchFamily="18" charset="0"/>
              </a:rPr>
              <a:t>chuối lúc còn non có màu xanh nõn, cuộn lại như phong thư, càng lớn sẽ chuyển màu xanh sẫm và mở bung ra, ngửa lên </a:t>
            </a:r>
            <a:r>
              <a:rPr lang="vi-VN" sz="2200" dirty="0" smtClean="0">
                <a:latin typeface="Times New Roman" panose="02020603050405020304" pitchFamily="18" charset="0"/>
                <a:cs typeface="Times New Roman" panose="02020603050405020304" pitchFamily="18" charset="0"/>
              </a:rPr>
              <a:t>trời</a:t>
            </a:r>
            <a:r>
              <a:rPr lang="en-US" sz="2200" dirty="0" smtClean="0">
                <a:latin typeface="Times New Roman" panose="02020603050405020304" pitchFamily="18" charset="0"/>
                <a:cs typeface="Times New Roman" panose="02020603050405020304" pitchFamily="18" charset="0"/>
              </a:rPr>
              <a:t>.</a:t>
            </a:r>
          </a:p>
          <a:p>
            <a:pPr algn="just"/>
            <a:r>
              <a:rPr lang="en-US" sz="2200" i="1" u="sng" dirty="0" smtClean="0">
                <a:latin typeface="Times New Roman" panose="02020603050405020304" pitchFamily="18" charset="0"/>
                <a:cs typeface="Times New Roman" panose="02020603050405020304" pitchFamily="18" charset="0"/>
              </a:rPr>
              <a:t>+ </a:t>
            </a:r>
            <a:r>
              <a:rPr lang="en-US" sz="2200" i="1" u="sng" dirty="0" err="1">
                <a:latin typeface="Times New Roman" panose="02020603050405020304" pitchFamily="18" charset="0"/>
                <a:cs typeface="Times New Roman" panose="02020603050405020304" pitchFamily="18" charset="0"/>
              </a:rPr>
              <a:t>Buồng</a:t>
            </a:r>
            <a:r>
              <a:rPr lang="en-US" sz="2200" i="1" u="sng" dirty="0">
                <a:latin typeface="Times New Roman" panose="02020603050405020304" pitchFamily="18" charset="0"/>
                <a:cs typeface="Times New Roman" panose="02020603050405020304" pitchFamily="18" charset="0"/>
              </a:rPr>
              <a:t> </a:t>
            </a:r>
            <a:r>
              <a:rPr lang="en-US" sz="2200" i="1" u="sng" dirty="0" err="1">
                <a:latin typeface="Times New Roman" panose="02020603050405020304" pitchFamily="18" charset="0"/>
                <a:cs typeface="Times New Roman" panose="02020603050405020304" pitchFamily="18" charset="0"/>
              </a:rPr>
              <a:t>chuối</a:t>
            </a:r>
            <a:r>
              <a:rPr lang="en-US" sz="2200" i="1" u="sng" dirty="0">
                <a:latin typeface="Times New Roman" panose="02020603050405020304" pitchFamily="18" charset="0"/>
                <a:cs typeface="Times New Roman" panose="02020603050405020304" pitchFamily="18" charset="0"/>
              </a:rPr>
              <a:t>:</a:t>
            </a:r>
          </a:p>
          <a:p>
            <a:pPr algn="just"/>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t>
            </a:r>
            <a:r>
              <a:rPr lang="en-US" sz="2200" dirty="0" err="1" smtClean="0">
                <a:latin typeface="Times New Roman" panose="02020603050405020304" pitchFamily="18" charset="0"/>
                <a:cs typeface="Times New Roman" panose="02020603050405020304" pitchFamily="18" charset="0"/>
              </a:rPr>
              <a:t>ọc</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tàu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a:t>
            </a:r>
            <a:endParaRPr lang="en-US"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t>
            </a:r>
            <a:r>
              <a:rPr lang="en-US" sz="2200" dirty="0" err="1" smtClean="0">
                <a:latin typeface="Times New Roman" panose="02020603050405020304" pitchFamily="18" charset="0"/>
                <a:cs typeface="Times New Roman" panose="02020603050405020304" pitchFamily="18" charset="0"/>
              </a:rPr>
              <a:t>úc</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bắp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màu</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tím</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t>
            </a:r>
            <a:r>
              <a:rPr lang="en-US" sz="2200" dirty="0" err="1" smtClean="0">
                <a:latin typeface="Times New Roman" panose="02020603050405020304" pitchFamily="18" charset="0"/>
                <a:cs typeface="Times New Roman" panose="02020603050405020304" pitchFamily="18" charset="0"/>
              </a:rPr>
              <a:t>oa</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chùm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kẽ</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nhau</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t>
            </a:r>
            <a:r>
              <a:rPr lang="en-US" sz="2200" dirty="0" err="1" smtClean="0">
                <a:latin typeface="Times New Roman" panose="02020603050405020304" pitchFamily="18" charset="0"/>
                <a:cs typeface="Times New Roman" panose="02020603050405020304" pitchFamily="18" charset="0"/>
              </a:rPr>
              <a:t>oa</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kéo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chùm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đoạn</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Mỗi</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chùm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đậu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8 </a:t>
            </a:r>
            <a:r>
              <a:rPr lang="en-US" sz="2200" dirty="0" err="1" smtClean="0">
                <a:latin typeface="Times New Roman" panose="02020603050405020304" pitchFamily="18" charset="0"/>
                <a:cs typeface="Times New Roman" panose="02020603050405020304" pitchFamily="18" charset="0"/>
              </a:rPr>
              <a:t>nải</a:t>
            </a:r>
            <a:r>
              <a:rPr lang="en-US" sz="2200" dirty="0" smtClean="0">
                <a:latin typeface="Times New Roman" panose="02020603050405020304" pitchFamily="18" charset="0"/>
                <a:cs typeface="Times New Roman" panose="02020603050405020304" pitchFamily="18" charset="0"/>
              </a:rPr>
              <a:t>.</a:t>
            </a:r>
          </a:p>
          <a:p>
            <a:pPr algn="just"/>
            <a:r>
              <a:rPr lang="en-US" sz="2200" i="1" u="sng" dirty="0" smtClean="0">
                <a:latin typeface="Times New Roman" panose="02020603050405020304" pitchFamily="18" charset="0"/>
                <a:cs typeface="Times New Roman" panose="02020603050405020304" pitchFamily="18" charset="0"/>
              </a:rPr>
              <a:t>+</a:t>
            </a:r>
            <a:r>
              <a:rPr lang="vi-VN" sz="2200" i="1" u="sng" dirty="0" smtClean="0">
                <a:latin typeface="Times New Roman" panose="02020603050405020304" pitchFamily="18" charset="0"/>
                <a:cs typeface="Times New Roman" panose="02020603050405020304" pitchFamily="18" charset="0"/>
              </a:rPr>
              <a:t> </a:t>
            </a:r>
            <a:r>
              <a:rPr lang="vi-VN" sz="2200" i="1" u="sng" dirty="0">
                <a:latin typeface="Times New Roman" panose="02020603050405020304" pitchFamily="18" charset="0"/>
                <a:cs typeface="Times New Roman" panose="02020603050405020304" pitchFamily="18" charset="0"/>
              </a:rPr>
              <a:t>Quả chuối:</a:t>
            </a: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Q</a:t>
            </a:r>
            <a:r>
              <a:rPr lang="vi-VN" sz="2200" dirty="0" smtClean="0">
                <a:latin typeface="Times New Roman" panose="02020603050405020304" pitchFamily="18" charset="0"/>
                <a:cs typeface="Times New Roman" panose="02020603050405020304" pitchFamily="18" charset="0"/>
              </a:rPr>
              <a:t>uả </a:t>
            </a:r>
            <a:r>
              <a:rPr lang="vi-VN" sz="2200" dirty="0">
                <a:latin typeface="Times New Roman" panose="02020603050405020304" pitchFamily="18" charset="0"/>
                <a:cs typeface="Times New Roman" panose="02020603050405020304" pitchFamily="18" charset="0"/>
              </a:rPr>
              <a:t>chuối thon, dài và cong cong như trăng </a:t>
            </a:r>
            <a:r>
              <a:rPr lang="vi-VN" sz="2200" dirty="0" smtClean="0">
                <a:latin typeface="Times New Roman" panose="02020603050405020304" pitchFamily="18" charset="0"/>
                <a:cs typeface="Times New Roman" panose="02020603050405020304" pitchFamily="18" charset="0"/>
              </a:rPr>
              <a:t>khuyết</a:t>
            </a:r>
            <a:r>
              <a:rPr lang="en-US" sz="2200"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Q</a:t>
            </a:r>
            <a:r>
              <a:rPr lang="vi-VN" sz="2200" dirty="0" smtClean="0">
                <a:latin typeface="Times New Roman" panose="02020603050405020304" pitchFamily="18" charset="0"/>
                <a:cs typeface="Times New Roman" panose="02020603050405020304" pitchFamily="18" charset="0"/>
              </a:rPr>
              <a:t>uả </a:t>
            </a:r>
            <a:r>
              <a:rPr lang="vi-VN" sz="2200" dirty="0">
                <a:latin typeface="Times New Roman" panose="02020603050405020304" pitchFamily="18" charset="0"/>
                <a:cs typeface="Times New Roman" panose="02020603050405020304" pitchFamily="18" charset="0"/>
              </a:rPr>
              <a:t>có thể dài một gang tay, bề ngang chừng 3 ngón </a:t>
            </a:r>
            <a:r>
              <a:rPr lang="vi-VN" sz="2200" dirty="0" smtClean="0">
                <a:latin typeface="Times New Roman" panose="02020603050405020304" pitchFamily="18" charset="0"/>
                <a:cs typeface="Times New Roman" panose="02020603050405020304" pitchFamily="18" charset="0"/>
              </a:rPr>
              <a:t>tay</a:t>
            </a:r>
            <a:r>
              <a:rPr lang="en-US" sz="2200"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K</a:t>
            </a:r>
            <a:r>
              <a:rPr lang="vi-VN" sz="2200" dirty="0" smtClean="0">
                <a:latin typeface="Times New Roman" panose="02020603050405020304" pitchFamily="18" charset="0"/>
                <a:cs typeface="Times New Roman" panose="02020603050405020304" pitchFamily="18" charset="0"/>
              </a:rPr>
              <a:t>hi </a:t>
            </a:r>
            <a:r>
              <a:rPr lang="vi-VN" sz="2200" dirty="0">
                <a:latin typeface="Times New Roman" panose="02020603050405020304" pitchFamily="18" charset="0"/>
                <a:cs typeface="Times New Roman" panose="02020603050405020304" pitchFamily="18" charset="0"/>
              </a:rPr>
              <a:t>chín, vỏ chuối chuyển màu vàng và tách hẳn với phần thịt bên trong nên dễ </a:t>
            </a:r>
            <a:r>
              <a:rPr lang="vi-VN" sz="2200" dirty="0" smtClean="0">
                <a:latin typeface="Times New Roman" panose="02020603050405020304" pitchFamily="18" charset="0"/>
                <a:cs typeface="Times New Roman" panose="02020603050405020304" pitchFamily="18" charset="0"/>
              </a:rPr>
              <a:t>bóc</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a:t>
            </a:r>
            <a:r>
              <a:rPr lang="vi-VN" sz="2200" dirty="0" smtClean="0">
                <a:latin typeface="Times New Roman" panose="02020603050405020304" pitchFamily="18" charset="0"/>
                <a:cs typeface="Times New Roman" panose="02020603050405020304" pitchFamily="18" charset="0"/>
              </a:rPr>
              <a:t>hịt </a:t>
            </a:r>
            <a:r>
              <a:rPr lang="vi-VN" sz="2200" dirty="0">
                <a:latin typeface="Times New Roman" panose="02020603050405020304" pitchFamily="18" charset="0"/>
                <a:cs typeface="Times New Roman" panose="02020603050405020304" pitchFamily="18" charset="0"/>
              </a:rPr>
              <a:t>chuối mềm, thơm, ngọt dịu rất dễ ăn và tốt cho sức </a:t>
            </a:r>
            <a:r>
              <a:rPr lang="vi-VN" sz="2200" dirty="0" smtClean="0">
                <a:latin typeface="Times New Roman" panose="02020603050405020304" pitchFamily="18" charset="0"/>
                <a:cs typeface="Times New Roman" panose="02020603050405020304" pitchFamily="18" charset="0"/>
              </a:rPr>
              <a:t>khỏe</a:t>
            </a:r>
            <a:r>
              <a:rPr lang="en-US" sz="2200"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vi-VN" sz="2200" dirty="0">
              <a:latin typeface="+mj-lt"/>
            </a:endParaRPr>
          </a:p>
        </p:txBody>
      </p:sp>
    </p:spTree>
    <p:extLst>
      <p:ext uri="{BB962C8B-B14F-4D97-AF65-F5344CB8AC3E}">
        <p14:creationId xmlns:p14="http://schemas.microsoft.com/office/powerpoint/2010/main" val="1425241529"/>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0" y="0"/>
            <a:ext cx="9144000" cy="5109270"/>
            <a:chOff x="1828800" y="932844"/>
            <a:chExt cx="8382000" cy="4992311"/>
          </a:xfrm>
          <a:effectLst>
            <a:outerShdw blurRad="50800" dist="38100" dir="5400000" algn="t" rotWithShape="0">
              <a:prstClr val="black">
                <a:alpha val="40000"/>
              </a:prstClr>
            </a:outerShdw>
          </a:effectLst>
        </p:grpSpPr>
        <p:sp>
          <p:nvSpPr>
            <p:cNvPr id="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13" name="TextBox 12"/>
          <p:cNvSpPr txBox="1"/>
          <p:nvPr/>
        </p:nvSpPr>
        <p:spPr>
          <a:xfrm>
            <a:off x="235011" y="105027"/>
            <a:ext cx="8853489" cy="430887"/>
          </a:xfrm>
          <a:prstGeom prst="rect">
            <a:avLst/>
          </a:prstGeom>
          <a:noFill/>
        </p:spPr>
        <p:txBody>
          <a:bodyPr wrap="square" rtlCol="0">
            <a:spAutoFit/>
          </a:bodyPr>
          <a:lstStyle/>
          <a:p>
            <a:r>
              <a:rPr lang="en-US" sz="2200" b="1" dirty="0" smtClean="0">
                <a:latin typeface="Times New Roman" panose="02020603050405020304" pitchFamily="18" charset="0"/>
                <a:cs typeface="Times New Roman" panose="02020603050405020304" pitchFamily="18" charset="0"/>
              </a:rPr>
              <a:t>III/ </a:t>
            </a:r>
            <a:r>
              <a:rPr lang="en-US" sz="2200" b="1" dirty="0" err="1" smtClean="0">
                <a:latin typeface="Times New Roman" panose="02020603050405020304" pitchFamily="18" charset="0"/>
                <a:cs typeface="Times New Roman" panose="02020603050405020304" pitchFamily="18" charset="0"/>
              </a:rPr>
              <a:t>Kết</a:t>
            </a:r>
            <a:r>
              <a:rPr lang="en-US" sz="2200" b="1" dirty="0" smtClean="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62763" y="543322"/>
            <a:ext cx="8853489" cy="430887"/>
          </a:xfrm>
          <a:prstGeom prst="rect">
            <a:avLst/>
          </a:prstGeom>
          <a:noFill/>
        </p:spPr>
        <p:txBody>
          <a:bodyPr wrap="square" rtlCol="0">
            <a:spAutoFit/>
          </a:bodyPr>
          <a:lstStyle/>
          <a:p>
            <a:pPr algn="just"/>
            <a:r>
              <a:rPr lang="en-US" sz="2200" dirty="0" smtClean="0">
                <a:latin typeface="Times New Roman" panose="02020603050405020304" pitchFamily="18" charset="0"/>
                <a:cs typeface="Times New Roman" panose="02020603050405020304" pitchFamily="18" charset="0"/>
              </a:rPr>
              <a:t>b) </a:t>
            </a:r>
            <a:r>
              <a:rPr lang="en-US" sz="2200" dirty="0" err="1" smtClean="0">
                <a:latin typeface="Times New Roman" panose="02020603050405020304" pitchFamily="18" charset="0"/>
                <a:cs typeface="Times New Roman" panose="02020603050405020304" pitchFamily="18" charset="0"/>
              </a:rPr>
              <a:t>Tả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lượt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triển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cây</a:t>
            </a:r>
            <a:r>
              <a:rPr lang="en-US" sz="2200" dirty="0" smtClean="0">
                <a:latin typeface="Times New Roman" panose="02020603050405020304" pitchFamily="18" charset="0"/>
                <a:cs typeface="Times New Roman" panose="02020603050405020304" pitchFamily="18" charset="0"/>
              </a:rPr>
              <a:t>.</a:t>
            </a:r>
            <a:endParaRPr lang="vi-VN" sz="2200" dirty="0">
              <a:latin typeface="+mj-lt"/>
            </a:endParaRPr>
          </a:p>
        </p:txBody>
      </p:sp>
      <p:sp>
        <p:nvSpPr>
          <p:cNvPr id="7" name="TextBox 6"/>
          <p:cNvSpPr txBox="1"/>
          <p:nvPr/>
        </p:nvSpPr>
        <p:spPr>
          <a:xfrm>
            <a:off x="162763" y="949398"/>
            <a:ext cx="8853489" cy="430887"/>
          </a:xfrm>
          <a:prstGeom prst="rect">
            <a:avLst/>
          </a:prstGeom>
          <a:noFill/>
        </p:spPr>
        <p:txBody>
          <a:bodyPr wrap="square" rtlCol="0">
            <a:spAutoFit/>
          </a:bodyPr>
          <a:lstStyle/>
          <a:p>
            <a:pPr algn="ctr"/>
            <a:r>
              <a:rPr lang="en-US" sz="2200" dirty="0" err="1" smtClean="0">
                <a:solidFill>
                  <a:srgbClr val="F731E9"/>
                </a:solidFill>
                <a:latin typeface="Times New Roman" panose="02020603050405020304" pitchFamily="18" charset="0"/>
                <a:cs typeface="Times New Roman" panose="02020603050405020304" pitchFamily="18" charset="0"/>
              </a:rPr>
              <a:t>Dàn</a:t>
            </a:r>
            <a:r>
              <a:rPr lang="en-US" sz="2200" dirty="0" smtClean="0">
                <a:solidFill>
                  <a:srgbClr val="F731E9"/>
                </a:solidFill>
                <a:latin typeface="Times New Roman" panose="02020603050405020304" pitchFamily="18" charset="0"/>
                <a:cs typeface="Times New Roman" panose="02020603050405020304" pitchFamily="18" charset="0"/>
              </a:rPr>
              <a:t> ý </a:t>
            </a:r>
            <a:r>
              <a:rPr lang="en-US" sz="2200" dirty="0" err="1" smtClean="0">
                <a:solidFill>
                  <a:srgbClr val="F731E9"/>
                </a:solidFill>
                <a:latin typeface="Times New Roman" panose="02020603050405020304" pitchFamily="18" charset="0"/>
                <a:cs typeface="Times New Roman" panose="02020603050405020304" pitchFamily="18" charset="0"/>
              </a:rPr>
              <a:t>tả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cây</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ổi</a:t>
            </a:r>
            <a:endParaRPr lang="vi-VN" sz="2200" dirty="0">
              <a:solidFill>
                <a:srgbClr val="F731E9"/>
              </a:solidFill>
              <a:latin typeface="+mj-lt"/>
            </a:endParaRPr>
          </a:p>
        </p:txBody>
      </p:sp>
      <p:sp>
        <p:nvSpPr>
          <p:cNvPr id="8" name="TextBox 7"/>
          <p:cNvSpPr txBox="1"/>
          <p:nvPr/>
        </p:nvSpPr>
        <p:spPr>
          <a:xfrm>
            <a:off x="135013" y="1380285"/>
            <a:ext cx="8853489" cy="3477875"/>
          </a:xfrm>
          <a:prstGeom prst="rect">
            <a:avLst/>
          </a:prstGeom>
          <a:noFill/>
        </p:spPr>
        <p:txBody>
          <a:bodyPr wrap="square" rtlCol="0">
            <a:spAutoFit/>
          </a:bodyPr>
          <a:lstStyle/>
          <a:p>
            <a:r>
              <a:rPr lang="en-US" sz="2200" b="1" dirty="0" smtClean="0">
                <a:latin typeface="Times New Roman" panose="02020603050405020304" pitchFamily="18" charset="0"/>
                <a:cs typeface="Times New Roman" panose="02020603050405020304" pitchFamily="18" charset="0"/>
              </a:rPr>
              <a:t>I/ </a:t>
            </a:r>
            <a:r>
              <a:rPr lang="vi-VN" sz="2200" b="1" dirty="0" smtClean="0">
                <a:latin typeface="Times New Roman" panose="02020603050405020304" pitchFamily="18" charset="0"/>
                <a:cs typeface="Times New Roman" panose="02020603050405020304" pitchFamily="18" charset="0"/>
              </a:rPr>
              <a:t>Mở </a:t>
            </a:r>
            <a:r>
              <a:rPr lang="vi-VN" sz="2200" b="1" dirty="0">
                <a:latin typeface="Times New Roman" panose="02020603050405020304" pitchFamily="18" charset="0"/>
                <a:cs typeface="Times New Roman" panose="02020603050405020304" pitchFamily="18" charset="0"/>
              </a:rPr>
              <a:t>bài:</a:t>
            </a:r>
            <a:r>
              <a:rPr lang="vi-VN" sz="2200" dirty="0">
                <a:latin typeface="Times New Roman" panose="02020603050405020304" pitchFamily="18" charset="0"/>
                <a:cs typeface="Times New Roman" panose="02020603050405020304" pitchFamily="18" charset="0"/>
              </a:rPr>
              <a:t> Giới thiệu cây ổi </a:t>
            </a:r>
            <a:r>
              <a:rPr lang="vi-VN" sz="2200" dirty="0" smtClean="0">
                <a:latin typeface="Times New Roman" panose="02020603050405020304" pitchFamily="18" charset="0"/>
                <a:cs typeface="Times New Roman" panose="02020603050405020304" pitchFamily="18" charset="0"/>
              </a:rPr>
              <a:t>trong </a:t>
            </a:r>
            <a:r>
              <a:rPr lang="vi-VN" sz="2200" dirty="0">
                <a:latin typeface="Times New Roman" panose="02020603050405020304" pitchFamily="18" charset="0"/>
                <a:cs typeface="Times New Roman" panose="02020603050405020304" pitchFamily="18" charset="0"/>
              </a:rPr>
              <a:t>vườn nhà bà ngoại</a:t>
            </a:r>
          </a:p>
          <a:p>
            <a:r>
              <a:rPr lang="en-US" sz="2200" b="1" dirty="0" smtClean="0">
                <a:latin typeface="Times New Roman" panose="02020603050405020304" pitchFamily="18" charset="0"/>
                <a:cs typeface="Times New Roman" panose="02020603050405020304" pitchFamily="18" charset="0"/>
              </a:rPr>
              <a:t>II/ </a:t>
            </a:r>
            <a:r>
              <a:rPr lang="vi-VN" sz="2200" b="1" dirty="0" smtClean="0">
                <a:latin typeface="Times New Roman" panose="02020603050405020304" pitchFamily="18" charset="0"/>
                <a:cs typeface="Times New Roman" panose="02020603050405020304" pitchFamily="18" charset="0"/>
              </a:rPr>
              <a:t>Thân </a:t>
            </a:r>
            <a:r>
              <a:rPr lang="vi-VN" sz="2200" b="1" dirty="0">
                <a:latin typeface="Times New Roman" panose="02020603050405020304" pitchFamily="18" charset="0"/>
                <a:cs typeface="Times New Roman" panose="02020603050405020304" pitchFamily="18" charset="0"/>
              </a:rPr>
              <a:t>bài:</a:t>
            </a:r>
            <a:endParaRPr lang="vi-VN" sz="2200" dirty="0">
              <a:latin typeface="Times New Roman" panose="02020603050405020304" pitchFamily="18" charset="0"/>
              <a:cs typeface="Times New Roman" panose="02020603050405020304" pitchFamily="18" charset="0"/>
            </a:endParaRPr>
          </a:p>
          <a:p>
            <a:r>
              <a:rPr lang="en-US" sz="2200" i="1" u="sng" dirty="0" smtClean="0">
                <a:latin typeface="Times New Roman" panose="02020603050405020304" pitchFamily="18" charset="0"/>
                <a:cs typeface="Times New Roman" panose="02020603050405020304" pitchFamily="18" charset="0"/>
              </a:rPr>
              <a:t>+ </a:t>
            </a:r>
            <a:r>
              <a:rPr lang="vi-VN" sz="2200" i="1" u="sng" dirty="0" smtClean="0">
                <a:latin typeface="Times New Roman" panose="02020603050405020304" pitchFamily="18" charset="0"/>
                <a:cs typeface="Times New Roman" panose="02020603050405020304" pitchFamily="18" charset="0"/>
              </a:rPr>
              <a:t>Cây </a:t>
            </a:r>
            <a:r>
              <a:rPr lang="vi-VN" sz="2200" i="1" u="sng" dirty="0">
                <a:latin typeface="Times New Roman" panose="02020603050405020304" pitchFamily="18" charset="0"/>
                <a:cs typeface="Times New Roman" panose="02020603050405020304" pitchFamily="18" charset="0"/>
              </a:rPr>
              <a:t>ổi ra hoa</a:t>
            </a:r>
            <a:r>
              <a:rPr lang="vi-VN" sz="2200" i="1" u="sng" dirty="0" smtClean="0">
                <a:latin typeface="Times New Roman" panose="02020603050405020304" pitchFamily="18" charset="0"/>
                <a:cs typeface="Times New Roman" panose="02020603050405020304" pitchFamily="18" charset="0"/>
              </a:rPr>
              <a:t>:</a:t>
            </a:r>
            <a:endParaRPr lang="en-US" sz="2200" i="1" u="sng" dirty="0" smtClean="0">
              <a:latin typeface="Times New Roman" panose="02020603050405020304" pitchFamily="18" charset="0"/>
              <a:cs typeface="Times New Roman" panose="02020603050405020304" pitchFamily="18" charset="0"/>
            </a:endParaRPr>
          </a:p>
          <a:p>
            <a:pPr marL="342900" indent="-342900">
              <a:buFontTx/>
              <a:buChar char="-"/>
            </a:pPr>
            <a:r>
              <a:rPr lang="vi-VN" sz="2200" dirty="0" smtClean="0">
                <a:latin typeface="Times New Roman" panose="02020603050405020304" pitchFamily="18" charset="0"/>
                <a:cs typeface="Times New Roman" panose="02020603050405020304" pitchFamily="18" charset="0"/>
              </a:rPr>
              <a:t>Hoa </a:t>
            </a:r>
            <a:r>
              <a:rPr lang="vi-VN" sz="2200" dirty="0">
                <a:latin typeface="Times New Roman" panose="02020603050405020304" pitchFamily="18" charset="0"/>
                <a:cs typeface="Times New Roman" panose="02020603050405020304" pitchFamily="18" charset="0"/>
              </a:rPr>
              <a:t>màu trắng đục, nhỏ bé nở đầy kẽ lá xanh </a:t>
            </a:r>
            <a:r>
              <a:rPr lang="vi-VN" sz="2200" dirty="0" smtClean="0">
                <a:latin typeface="Times New Roman" panose="02020603050405020304" pitchFamily="18" charset="0"/>
                <a:cs typeface="Times New Roman" panose="02020603050405020304" pitchFamily="18" charset="0"/>
              </a:rPr>
              <a:t>biếc</a:t>
            </a:r>
            <a:r>
              <a:rPr lang="en-US" sz="2200" dirty="0" smtClean="0">
                <a:latin typeface="Times New Roman" panose="02020603050405020304" pitchFamily="18" charset="0"/>
                <a:cs typeface="Times New Roman" panose="02020603050405020304" pitchFamily="18" charset="0"/>
              </a:rPr>
              <a:t>.</a:t>
            </a:r>
          </a:p>
          <a:p>
            <a:pPr marL="342900" indent="-342900">
              <a:buFontTx/>
              <a:buChar char="-"/>
            </a:pPr>
            <a:r>
              <a:rPr lang="vi-VN" sz="2200" dirty="0" smtClean="0">
                <a:latin typeface="Times New Roman" panose="02020603050405020304" pitchFamily="18" charset="0"/>
                <a:cs typeface="Times New Roman" panose="02020603050405020304" pitchFamily="18" charset="0"/>
              </a:rPr>
              <a:t>Hàng </a:t>
            </a:r>
            <a:r>
              <a:rPr lang="vi-VN" sz="2200" dirty="0">
                <a:latin typeface="Times New Roman" panose="02020603050405020304" pitchFamily="18" charset="0"/>
                <a:cs typeface="Times New Roman" panose="02020603050405020304" pitchFamily="18" charset="0"/>
              </a:rPr>
              <a:t>trăm ngàn nhị trắng như mũi kim </a:t>
            </a:r>
            <a:r>
              <a:rPr lang="vi-VN" sz="2200" dirty="0" smtClean="0">
                <a:latin typeface="Times New Roman" panose="02020603050405020304" pitchFamily="18" charset="0"/>
                <a:cs typeface="Times New Roman" panose="02020603050405020304" pitchFamily="18" charset="0"/>
              </a:rPr>
              <a:t>khâu</a:t>
            </a:r>
            <a:r>
              <a:rPr lang="en-US" sz="2200" dirty="0" smtClean="0">
                <a:latin typeface="Times New Roman" panose="02020603050405020304" pitchFamily="18" charset="0"/>
                <a:cs typeface="Times New Roman" panose="02020603050405020304" pitchFamily="18" charset="0"/>
              </a:rPr>
              <a:t>.</a:t>
            </a:r>
          </a:p>
          <a:p>
            <a:pPr marL="342900" indent="-342900">
              <a:buFontTx/>
              <a:buChar char="-"/>
            </a:pPr>
            <a:r>
              <a:rPr lang="vi-VN" sz="2200" dirty="0" smtClean="0">
                <a:latin typeface="Times New Roman" panose="02020603050405020304" pitchFamily="18" charset="0"/>
                <a:cs typeface="Times New Roman" panose="02020603050405020304" pitchFamily="18" charset="0"/>
              </a:rPr>
              <a:t>Mùi </a:t>
            </a:r>
            <a:r>
              <a:rPr lang="vi-VN" sz="2200" dirty="0">
                <a:latin typeface="Times New Roman" panose="02020603050405020304" pitchFamily="18" charset="0"/>
                <a:cs typeface="Times New Roman" panose="02020603050405020304" pitchFamily="18" charset="0"/>
              </a:rPr>
              <a:t>hoa thơm nhè </a:t>
            </a:r>
            <a:r>
              <a:rPr lang="vi-VN" sz="2200" dirty="0" smtClean="0">
                <a:latin typeface="Times New Roman" panose="02020603050405020304" pitchFamily="18" charset="0"/>
                <a:cs typeface="Times New Roman" panose="02020603050405020304" pitchFamily="18" charset="0"/>
              </a:rPr>
              <a:t>nhẹ</a:t>
            </a:r>
            <a:r>
              <a:rPr lang="en-US" sz="2200" dirty="0" smtClean="0">
                <a:latin typeface="Times New Roman" panose="02020603050405020304" pitchFamily="18" charset="0"/>
                <a:cs typeface="Times New Roman" panose="02020603050405020304" pitchFamily="18" charset="0"/>
              </a:rPr>
              <a:t>.</a:t>
            </a:r>
          </a:p>
          <a:p>
            <a:pPr marL="342900" indent="-342900">
              <a:buFontTx/>
              <a:buChar char="-"/>
            </a:pPr>
            <a:r>
              <a:rPr lang="vi-VN" sz="2200" dirty="0" smtClean="0">
                <a:latin typeface="Times New Roman" panose="02020603050405020304" pitchFamily="18" charset="0"/>
                <a:cs typeface="Times New Roman" panose="02020603050405020304" pitchFamily="18" charset="0"/>
              </a:rPr>
              <a:t>Hoa </a:t>
            </a:r>
            <a:r>
              <a:rPr lang="vi-VN" sz="2200" dirty="0">
                <a:latin typeface="Times New Roman" panose="02020603050405020304" pitchFamily="18" charset="0"/>
                <a:cs typeface="Times New Roman" panose="02020603050405020304" pitchFamily="18" charset="0"/>
              </a:rPr>
              <a:t>ổi rất lâu tàn, có khi đến hơn chục ngày vẫn còn tươi ngon như lúc mới nở.</a:t>
            </a:r>
          </a:p>
          <a:p>
            <a:r>
              <a:rPr lang="en-US" sz="2200" i="1" u="sng" dirty="0" smtClean="0">
                <a:latin typeface="Times New Roman" panose="02020603050405020304" pitchFamily="18" charset="0"/>
                <a:cs typeface="Times New Roman" panose="02020603050405020304" pitchFamily="18" charset="0"/>
              </a:rPr>
              <a:t>+ </a:t>
            </a:r>
            <a:r>
              <a:rPr lang="vi-VN" sz="2200" i="1" u="sng" dirty="0" smtClean="0">
                <a:latin typeface="Times New Roman" panose="02020603050405020304" pitchFamily="18" charset="0"/>
                <a:cs typeface="Times New Roman" panose="02020603050405020304" pitchFamily="18" charset="0"/>
              </a:rPr>
              <a:t>Mùa </a:t>
            </a:r>
            <a:r>
              <a:rPr lang="vi-VN" sz="2200" i="1" u="sng" dirty="0">
                <a:latin typeface="Times New Roman" panose="02020603050405020304" pitchFamily="18" charset="0"/>
                <a:cs typeface="Times New Roman" panose="02020603050405020304" pitchFamily="18" charset="0"/>
              </a:rPr>
              <a:t>ổi </a:t>
            </a:r>
            <a:r>
              <a:rPr lang="vi-VN" sz="2200" i="1" u="sng" dirty="0" smtClean="0">
                <a:latin typeface="Times New Roman" panose="02020603050405020304" pitchFamily="18" charset="0"/>
                <a:cs typeface="Times New Roman" panose="02020603050405020304" pitchFamily="18" charset="0"/>
              </a:rPr>
              <a:t>chín:</a:t>
            </a:r>
            <a:endParaRPr lang="en-US" sz="2200" i="1" u="sng"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Q</a:t>
            </a:r>
            <a:r>
              <a:rPr lang="en-US" sz="2200" dirty="0" err="1" smtClean="0">
                <a:latin typeface="Times New Roman" panose="02020603050405020304" pitchFamily="18" charset="0"/>
                <a:cs typeface="Times New Roman" panose="02020603050405020304" pitchFamily="18" charset="0"/>
              </a:rPr>
              <a:t>ủa</a:t>
            </a:r>
            <a:r>
              <a:rPr lang="vi-VN"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ổi: ruột đào, da mỏng manh căng mọng, thơm nồng </a:t>
            </a:r>
            <a:r>
              <a:rPr lang="vi-VN" sz="2200" dirty="0" smtClean="0">
                <a:latin typeface="Times New Roman" panose="02020603050405020304" pitchFamily="18" charset="0"/>
                <a:cs typeface="Times New Roman" panose="02020603050405020304" pitchFamily="18" charset="0"/>
              </a:rPr>
              <a:t>nàn</a:t>
            </a:r>
            <a:r>
              <a:rPr lang="en-US" sz="2200"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39804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0" y="0"/>
            <a:ext cx="9144000" cy="5109270"/>
            <a:chOff x="1828800" y="932844"/>
            <a:chExt cx="8382000" cy="4992311"/>
          </a:xfrm>
          <a:effectLst>
            <a:outerShdw blurRad="50800" dist="38100" dir="5400000" algn="t" rotWithShape="0">
              <a:prstClr val="black">
                <a:alpha val="40000"/>
              </a:prstClr>
            </a:outerShdw>
          </a:effectLst>
        </p:grpSpPr>
        <p:sp>
          <p:nvSpPr>
            <p:cNvPr id="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8" name="TextBox 7"/>
          <p:cNvSpPr txBox="1"/>
          <p:nvPr/>
        </p:nvSpPr>
        <p:spPr>
          <a:xfrm>
            <a:off x="179511" y="123478"/>
            <a:ext cx="8853489" cy="3139321"/>
          </a:xfrm>
          <a:prstGeom prst="rect">
            <a:avLst/>
          </a:prstGeom>
          <a:noFill/>
        </p:spPr>
        <p:txBody>
          <a:bodyPr wrap="square" rtlCol="0">
            <a:spAutoFit/>
          </a:bodyPr>
          <a:lstStyle/>
          <a:p>
            <a:pPr marL="342900" indent="-342900">
              <a:buFontTx/>
              <a:buChar char="-"/>
            </a:pPr>
            <a:r>
              <a:rPr lang="vi-VN" sz="2200" dirty="0" smtClean="0">
                <a:latin typeface="Times New Roman" panose="02020603050405020304" pitchFamily="18" charset="0"/>
                <a:cs typeface="Times New Roman" panose="02020603050405020304" pitchFamily="18" charset="0"/>
              </a:rPr>
              <a:t>Những </a:t>
            </a:r>
            <a:r>
              <a:rPr lang="vi-VN" sz="2200" dirty="0">
                <a:latin typeface="Times New Roman" panose="02020603050405020304" pitchFamily="18" charset="0"/>
                <a:cs typeface="Times New Roman" panose="02020603050405020304" pitchFamily="18" charset="0"/>
              </a:rPr>
              <a:t>chùm quả chín lác đác lẫn với những quả xanh </a:t>
            </a:r>
            <a:r>
              <a:rPr lang="vi-VN" sz="2200" dirty="0" smtClean="0">
                <a:latin typeface="Times New Roman" panose="02020603050405020304" pitchFamily="18" charset="0"/>
                <a:cs typeface="Times New Roman" panose="02020603050405020304" pitchFamily="18" charset="0"/>
              </a:rPr>
              <a:t>ương.</a:t>
            </a:r>
            <a:endParaRPr lang="en-US" sz="2200" dirty="0" smtClean="0">
              <a:latin typeface="Times New Roman" panose="02020603050405020304" pitchFamily="18" charset="0"/>
              <a:cs typeface="Times New Roman" panose="02020603050405020304" pitchFamily="18" charset="0"/>
            </a:endParaRPr>
          </a:p>
          <a:p>
            <a:pPr marL="342900" indent="-342900">
              <a:buFontTx/>
              <a:buChar char="-"/>
            </a:pPr>
            <a:r>
              <a:rPr lang="vi-VN" sz="2200" dirty="0" smtClean="0">
                <a:latin typeface="Times New Roman" panose="02020603050405020304" pitchFamily="18" charset="0"/>
                <a:cs typeface="Times New Roman" panose="02020603050405020304" pitchFamily="18" charset="0"/>
              </a:rPr>
              <a:t>Chim </a:t>
            </a:r>
            <a:r>
              <a:rPr lang="vi-VN" sz="2200" dirty="0">
                <a:latin typeface="Times New Roman" panose="02020603050405020304" pitchFamily="18" charset="0"/>
                <a:cs typeface="Times New Roman" panose="02020603050405020304" pitchFamily="18" charset="0"/>
              </a:rPr>
              <a:t>chèo bẻo, chào mào, sáo sậu tụ họp đậu trên </a:t>
            </a:r>
            <a:r>
              <a:rPr lang="vi-VN" sz="2200" dirty="0" smtClean="0">
                <a:latin typeface="Times New Roman" panose="02020603050405020304" pitchFamily="18" charset="0"/>
                <a:cs typeface="Times New Roman" panose="02020603050405020304" pitchFamily="18" charset="0"/>
              </a:rPr>
              <a:t>cây</a:t>
            </a:r>
            <a:r>
              <a:rPr lang="en-US" sz="2200" dirty="0" smtClean="0">
                <a:latin typeface="Times New Roman" panose="02020603050405020304" pitchFamily="18" charset="0"/>
                <a:cs typeface="Times New Roman" panose="02020603050405020304" pitchFamily="18" charset="0"/>
              </a:rPr>
              <a:t>.</a:t>
            </a:r>
          </a:p>
          <a:p>
            <a:r>
              <a:rPr lang="en-US" sz="2200" i="1" u="sng" dirty="0" smtClean="0">
                <a:latin typeface="Times New Roman" panose="02020603050405020304" pitchFamily="18" charset="0"/>
                <a:cs typeface="Times New Roman" panose="02020603050405020304" pitchFamily="18" charset="0"/>
              </a:rPr>
              <a:t>+ </a:t>
            </a:r>
            <a:r>
              <a:rPr lang="vi-VN" sz="2200" i="1" u="sng" dirty="0" smtClean="0">
                <a:latin typeface="Times New Roman" panose="02020603050405020304" pitchFamily="18" charset="0"/>
                <a:cs typeface="Times New Roman" panose="02020603050405020304" pitchFamily="18" charset="0"/>
              </a:rPr>
              <a:t>Hết </a:t>
            </a:r>
            <a:r>
              <a:rPr lang="vi-VN" sz="2200" i="1" u="sng" dirty="0">
                <a:latin typeface="Times New Roman" panose="02020603050405020304" pitchFamily="18" charset="0"/>
                <a:cs typeface="Times New Roman" panose="02020603050405020304" pitchFamily="18" charset="0"/>
              </a:rPr>
              <a:t>mùa </a:t>
            </a:r>
            <a:r>
              <a:rPr lang="vi-VN" sz="2200" i="1" u="sng" dirty="0" smtClean="0">
                <a:latin typeface="Times New Roman" panose="02020603050405020304" pitchFamily="18" charset="0"/>
                <a:cs typeface="Times New Roman" panose="02020603050405020304" pitchFamily="18" charset="0"/>
              </a:rPr>
              <a:t>ổi:</a:t>
            </a:r>
            <a:endParaRPr lang="en-US" sz="2200" i="1" u="sng" dirty="0" smtClean="0">
              <a:latin typeface="Times New Roman" panose="02020603050405020304" pitchFamily="18" charset="0"/>
              <a:cs typeface="Times New Roman" panose="02020603050405020304" pitchFamily="18" charset="0"/>
            </a:endParaRPr>
          </a:p>
          <a:p>
            <a:pPr marL="342900" indent="-342900">
              <a:buFontTx/>
              <a:buChar char="-"/>
            </a:pPr>
            <a:r>
              <a:rPr lang="vi-VN" sz="2200" dirty="0" smtClean="0">
                <a:latin typeface="Times New Roman" panose="02020603050405020304" pitchFamily="18" charset="0"/>
                <a:cs typeface="Times New Roman" panose="02020603050405020304" pitchFamily="18" charset="0"/>
              </a:rPr>
              <a:t>Cành </a:t>
            </a:r>
            <a:r>
              <a:rPr lang="vi-VN" sz="2200" dirty="0">
                <a:latin typeface="Times New Roman" panose="02020603050405020304" pitchFamily="18" charset="0"/>
                <a:cs typeface="Times New Roman" panose="02020603050405020304" pitchFamily="18" charset="0"/>
              </a:rPr>
              <a:t>khô cằn cỗi đan xen lẫn lộn cùng cành </a:t>
            </a:r>
            <a:r>
              <a:rPr lang="vi-VN" sz="2200" dirty="0" smtClean="0">
                <a:latin typeface="Times New Roman" panose="02020603050405020304" pitchFamily="18" charset="0"/>
                <a:cs typeface="Times New Roman" panose="02020603050405020304" pitchFamily="18" charset="0"/>
              </a:rPr>
              <a:t>tươi</a:t>
            </a:r>
            <a:r>
              <a:rPr lang="en-US" sz="2200" dirty="0" smtClean="0">
                <a:latin typeface="Times New Roman" panose="02020603050405020304" pitchFamily="18" charset="0"/>
                <a:cs typeface="Times New Roman" panose="02020603050405020304" pitchFamily="18" charset="0"/>
              </a:rPr>
              <a:t>.</a:t>
            </a:r>
          </a:p>
          <a:p>
            <a:pPr marL="342900" indent="-342900">
              <a:buFontTx/>
              <a:buChar char="-"/>
            </a:pPr>
            <a:r>
              <a:rPr lang="vi-VN" sz="2200" dirty="0" smtClean="0">
                <a:latin typeface="Times New Roman" panose="02020603050405020304" pitchFamily="18" charset="0"/>
                <a:cs typeface="Times New Roman" panose="02020603050405020304" pitchFamily="18" charset="0"/>
              </a:rPr>
              <a:t>Lá </a:t>
            </a:r>
            <a:r>
              <a:rPr lang="vi-VN" sz="2200" dirty="0">
                <a:latin typeface="Times New Roman" panose="02020603050405020304" pitchFamily="18" charset="0"/>
                <a:cs typeface="Times New Roman" panose="02020603050405020304" pitchFamily="18" charset="0"/>
              </a:rPr>
              <a:t>xanh thưa thớt bên những lá vàng rơi rụng.</a:t>
            </a:r>
          </a:p>
          <a:p>
            <a:r>
              <a:rPr lang="en-US" sz="2200" b="1" dirty="0" smtClean="0">
                <a:latin typeface="Times New Roman" panose="02020603050405020304" pitchFamily="18" charset="0"/>
                <a:cs typeface="Times New Roman" panose="02020603050405020304" pitchFamily="18" charset="0"/>
              </a:rPr>
              <a:t>III/ </a:t>
            </a:r>
            <a:r>
              <a:rPr lang="vi-VN" sz="2200" b="1" dirty="0" smtClean="0">
                <a:latin typeface="Times New Roman" panose="02020603050405020304" pitchFamily="18" charset="0"/>
                <a:cs typeface="Times New Roman" panose="02020603050405020304" pitchFamily="18" charset="0"/>
              </a:rPr>
              <a:t>Kết </a:t>
            </a:r>
            <a:r>
              <a:rPr lang="vi-VN" sz="2200" b="1" dirty="0">
                <a:latin typeface="Times New Roman" panose="02020603050405020304" pitchFamily="18" charset="0"/>
                <a:cs typeface="Times New Roman" panose="02020603050405020304" pitchFamily="18" charset="0"/>
              </a:rPr>
              <a:t>bài:</a:t>
            </a:r>
            <a:endParaRPr lang="vi-VN"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Cây </a:t>
            </a:r>
            <a:r>
              <a:rPr lang="vi-VN" sz="2200" dirty="0">
                <a:latin typeface="Times New Roman" panose="02020603050405020304" pitchFamily="18" charset="0"/>
                <a:cs typeface="Times New Roman" panose="02020603050405020304" pitchFamily="18" charset="0"/>
              </a:rPr>
              <a:t>cho quả ngọt để ăn, bóng mát để vui </a:t>
            </a:r>
            <a:r>
              <a:rPr lang="vi-VN" sz="2200" dirty="0"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Cây </a:t>
            </a:r>
            <a:r>
              <a:rPr lang="vi-VN" sz="2200" dirty="0">
                <a:latin typeface="Times New Roman" panose="02020603050405020304" pitchFamily="18" charset="0"/>
                <a:cs typeface="Times New Roman" panose="02020603050405020304" pitchFamily="18" charset="0"/>
              </a:rPr>
              <a:t>gắn những kỉ niệm đẹp về gia đình, quê hương.</a:t>
            </a:r>
          </a:p>
          <a:p>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9589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0" y="28590"/>
            <a:ext cx="9144000" cy="5109270"/>
            <a:chOff x="1828800" y="932844"/>
            <a:chExt cx="8382000" cy="4992311"/>
          </a:xfrm>
          <a:effectLst>
            <a:outerShdw blurRad="50800" dist="38100" dir="5400000" algn="t" rotWithShape="0">
              <a:prstClr val="black">
                <a:alpha val="40000"/>
              </a:prstClr>
            </a:outerShdw>
          </a:effectLst>
        </p:grpSpPr>
        <p:sp>
          <p:nvSpPr>
            <p:cNvPr id="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10" name="TextBox 9"/>
          <p:cNvSpPr txBox="1"/>
          <p:nvPr/>
        </p:nvSpPr>
        <p:spPr>
          <a:xfrm>
            <a:off x="179511" y="167775"/>
            <a:ext cx="8853489" cy="5201424"/>
          </a:xfrm>
          <a:prstGeom prst="rect">
            <a:avLst/>
          </a:prstGeom>
          <a:noFill/>
        </p:spPr>
        <p:txBody>
          <a:bodyPr wrap="square" rtlCol="0">
            <a:spAutoFit/>
          </a:bodyPr>
          <a:lstStyle/>
          <a:p>
            <a:pPr algn="just"/>
            <a:r>
              <a:rPr lang="en-US" sz="2200" dirty="0" smtClean="0">
                <a:solidFill>
                  <a:srgbClr val="00B050"/>
                </a:solidFill>
                <a:latin typeface="Times New Roman" panose="02020603050405020304" pitchFamily="18" charset="0"/>
                <a:cs typeface="Times New Roman" panose="02020603050405020304" pitchFamily="18" charset="0"/>
              </a:rPr>
              <a:t>I/ </a:t>
            </a:r>
            <a:r>
              <a:rPr lang="en-US" sz="2200" dirty="0" err="1" smtClean="0">
                <a:solidFill>
                  <a:srgbClr val="00B050"/>
                </a:solidFill>
                <a:latin typeface="Times New Roman" panose="02020603050405020304" pitchFamily="18" charset="0"/>
                <a:cs typeface="Times New Roman" panose="02020603050405020304" pitchFamily="18" charset="0"/>
              </a:rPr>
              <a:t>Nhận</a:t>
            </a:r>
            <a:r>
              <a:rPr lang="en-US" sz="2200" dirty="0" smtClean="0">
                <a:solidFill>
                  <a:srgbClr val="00B050"/>
                </a:solidFill>
                <a:latin typeface="Times New Roman" panose="02020603050405020304" pitchFamily="18" charset="0"/>
                <a:cs typeface="Times New Roman" panose="02020603050405020304" pitchFamily="18" charset="0"/>
              </a:rPr>
              <a:t> </a:t>
            </a:r>
            <a:r>
              <a:rPr lang="en-US" sz="2200" dirty="0" err="1" smtClean="0">
                <a:solidFill>
                  <a:srgbClr val="00B050"/>
                </a:solidFill>
                <a:latin typeface="Times New Roman" panose="02020603050405020304" pitchFamily="18" charset="0"/>
                <a:cs typeface="Times New Roman" panose="02020603050405020304" pitchFamily="18" charset="0"/>
              </a:rPr>
              <a:t>xét</a:t>
            </a:r>
            <a:endParaRPr lang="en-US" sz="2200" dirty="0" smtClean="0">
              <a:solidFill>
                <a:srgbClr val="00B050"/>
              </a:solidFill>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1/ </a:t>
            </a:r>
            <a:r>
              <a:rPr lang="en-US" sz="2200" dirty="0" err="1" smtClean="0">
                <a:latin typeface="Times New Roman" panose="02020603050405020304" pitchFamily="18" charset="0"/>
                <a:cs typeface="Times New Roman" panose="02020603050405020304" pitchFamily="18" charset="0"/>
              </a:rPr>
              <a:t>Đọc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bài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văn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định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văn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nội</a:t>
            </a:r>
            <a:r>
              <a:rPr lang="en-US" sz="2200" dirty="0" smtClean="0">
                <a:latin typeface="Times New Roman" panose="02020603050405020304" pitchFamily="18" charset="0"/>
                <a:cs typeface="Times New Roman" panose="02020603050405020304" pitchFamily="18" charset="0"/>
              </a:rPr>
              <a:t> dung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đoạn</a:t>
            </a:r>
            <a:r>
              <a:rPr lang="en-US" sz="2200" dirty="0" smtClean="0">
                <a:latin typeface="Times New Roman" panose="02020603050405020304" pitchFamily="18" charset="0"/>
                <a:cs typeface="Times New Roman" panose="02020603050405020304" pitchFamily="18" charset="0"/>
              </a:rPr>
              <a:t>.</a:t>
            </a:r>
          </a:p>
          <a:p>
            <a:pPr algn="ctr"/>
            <a:r>
              <a:rPr lang="vi-VN" sz="2200" b="1" dirty="0" smtClean="0">
                <a:latin typeface="Times New Roman" panose="02020603050405020304" pitchFamily="18" charset="0"/>
                <a:cs typeface="Times New Roman" panose="02020603050405020304" pitchFamily="18" charset="0"/>
              </a:rPr>
              <a:t>Bãi ngô</a:t>
            </a:r>
          </a:p>
          <a:p>
            <a:pPr algn="just"/>
            <a:r>
              <a:rPr lang="vi-VN" sz="2200" dirty="0">
                <a:latin typeface="+mj-lt"/>
              </a:rPr>
              <a:t>      </a:t>
            </a:r>
            <a:r>
              <a:rPr lang="vi-VN" sz="2200" dirty="0" smtClean="0">
                <a:latin typeface="+mj-lt"/>
              </a:rPr>
              <a:t>Bãi </a:t>
            </a:r>
            <a:r>
              <a:rPr lang="vi-VN" sz="2200" dirty="0">
                <a:latin typeface="+mj-lt"/>
              </a:rPr>
              <a:t>ngô quê em ngày càng xanh tốt. Mới dạo nào những cây ngô còn lấm tấm như mạ non. Thế mà chỉ ít lâu sau, ngô đã thành cây rung rung trước gió và ánh nắng. Những lá ngô rộng dài, trổ ra mạnh mẽ, nõn nà.</a:t>
            </a:r>
          </a:p>
          <a:p>
            <a:pPr algn="just"/>
            <a:r>
              <a:rPr lang="vi-VN" sz="2200" dirty="0">
                <a:latin typeface="+mj-lt"/>
              </a:rPr>
              <a:t>      </a:t>
            </a:r>
            <a:r>
              <a:rPr lang="vi-VN" sz="2200" dirty="0" smtClean="0">
                <a:latin typeface="+mj-lt"/>
              </a:rPr>
              <a:t>Trên </a:t>
            </a:r>
            <a:r>
              <a:rPr lang="vi-VN" sz="2200" dirty="0">
                <a:latin typeface="+mj-lt"/>
              </a:rPr>
              <a:t>ngọn, một thứ búp như kết bằng nhung và phấn vươn lên. Những đàn bướm trắng, bướm vàng bay đến, thoáng đỗ rồi bay đi. Núp trong cuống lá, những búp ngô non nhú lên và lớn dần. Mình có nhiều khía vàng vàng và những sợi tơ hung hung bọc trong làn áo mỏng óng ánh.</a:t>
            </a:r>
          </a:p>
          <a:p>
            <a:pPr algn="just"/>
            <a:r>
              <a:rPr lang="vi-VN" sz="2200" dirty="0">
                <a:latin typeface="+mj-lt"/>
              </a:rPr>
              <a:t>      </a:t>
            </a:r>
            <a:r>
              <a:rPr lang="vi-VN" sz="2200" dirty="0" smtClean="0">
                <a:latin typeface="+mj-lt"/>
              </a:rPr>
              <a:t>Trời </a:t>
            </a:r>
            <a:r>
              <a:rPr lang="vi-VN" sz="2200" dirty="0">
                <a:latin typeface="+mj-lt"/>
              </a:rPr>
              <a:t>nắng chang chang, tiếng tu hú gần xa ran ran. Hoa ngô xơ xác như cỏ may. Lá ngô quắt lại rủ xuống. Những bắp ngô đã mập và chắc, chỉ còn chờ tay người đến bẻ </a:t>
            </a:r>
            <a:r>
              <a:rPr lang="vi-VN" sz="2200" dirty="0" smtClean="0">
                <a:latin typeface="+mj-lt"/>
              </a:rPr>
              <a:t>mang </a:t>
            </a:r>
            <a:r>
              <a:rPr lang="vi-VN" sz="2200" dirty="0">
                <a:latin typeface="+mj-lt"/>
              </a:rPr>
              <a:t>về. </a:t>
            </a:r>
            <a:endParaRPr lang="en-US" sz="2200" dirty="0" smtClean="0">
              <a:latin typeface="+mj-lt"/>
            </a:endParaRP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Nguyên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Hồng</a:t>
            </a:r>
            <a:endParaRPr lang="vi-VN" sz="2200" dirty="0">
              <a:latin typeface="Times New Roman" panose="02020603050405020304" pitchFamily="18" charset="0"/>
              <a:cs typeface="Times New Roman" panose="02020603050405020304" pitchFamily="18" charset="0"/>
            </a:endParaRPr>
          </a:p>
          <a:p>
            <a:endParaRPr lang="vi-VN" sz="2400" b="1" dirty="0">
              <a:latin typeface="+mj-lt"/>
              <a:cs typeface="Times New Roman" panose="02020603050405020304" pitchFamily="18" charset="0"/>
            </a:endParaRPr>
          </a:p>
        </p:txBody>
      </p:sp>
    </p:spTree>
    <p:extLst>
      <p:ext uri="{BB962C8B-B14F-4D97-AF65-F5344CB8AC3E}">
        <p14:creationId xmlns:p14="http://schemas.microsoft.com/office/powerpoint/2010/main" val="235419679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0" y="28590"/>
            <a:ext cx="9144000" cy="5109270"/>
            <a:chOff x="1828800" y="932844"/>
            <a:chExt cx="8382000" cy="4992311"/>
          </a:xfrm>
          <a:effectLst>
            <a:outerShdw blurRad="50800" dist="38100" dir="5400000" algn="t" rotWithShape="0">
              <a:prstClr val="black">
                <a:alpha val="40000"/>
              </a:prstClr>
            </a:outerShdw>
          </a:effectLst>
        </p:grpSpPr>
        <p:sp>
          <p:nvSpPr>
            <p:cNvPr id="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10" name="TextBox 9"/>
          <p:cNvSpPr txBox="1"/>
          <p:nvPr/>
        </p:nvSpPr>
        <p:spPr>
          <a:xfrm>
            <a:off x="179511" y="167775"/>
            <a:ext cx="8853489" cy="1446550"/>
          </a:xfrm>
          <a:prstGeom prst="rect">
            <a:avLst/>
          </a:prstGeom>
          <a:noFill/>
        </p:spPr>
        <p:txBody>
          <a:bodyPr wrap="square" rtlCol="0">
            <a:spAutoFit/>
          </a:bodyPr>
          <a:lstStyle/>
          <a:p>
            <a:pPr algn="just"/>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Đoạn</a:t>
            </a:r>
            <a:r>
              <a:rPr lang="en-US" sz="2200" dirty="0" smtClean="0">
                <a:solidFill>
                  <a:srgbClr val="0070C0"/>
                </a:solidFill>
                <a:latin typeface="Times New Roman" panose="02020603050405020304" pitchFamily="18" charset="0"/>
                <a:cs typeface="Times New Roman" panose="02020603050405020304" pitchFamily="18" charset="0"/>
              </a:rPr>
              <a:t> 1:</a:t>
            </a:r>
            <a:r>
              <a:rPr lang="vi-VN" sz="2200" dirty="0">
                <a:solidFill>
                  <a:srgbClr val="0070C0"/>
                </a:solidFill>
                <a:latin typeface="Times New Roman" panose="02020603050405020304" pitchFamily="18" charset="0"/>
                <a:cs typeface="Times New Roman" panose="02020603050405020304" pitchFamily="18" charset="0"/>
              </a:rPr>
              <a:t>      </a:t>
            </a:r>
            <a:endParaRPr lang="en-US" sz="2200" dirty="0" smtClean="0">
              <a:solidFill>
                <a:srgbClr val="0070C0"/>
              </a:solidFill>
              <a:latin typeface="Times New Roman" panose="02020603050405020304" pitchFamily="18" charset="0"/>
              <a:cs typeface="Times New Roman" panose="02020603050405020304" pitchFamily="18" charset="0"/>
            </a:endParaRPr>
          </a:p>
          <a:p>
            <a:pPr algn="just"/>
            <a:r>
              <a:rPr lang="en-US" sz="2200" dirty="0">
                <a:latin typeface="+mj-lt"/>
              </a:rPr>
              <a:t> </a:t>
            </a:r>
            <a:r>
              <a:rPr lang="en-US" sz="2200" dirty="0" smtClean="0">
                <a:latin typeface="+mj-lt"/>
              </a:rPr>
              <a:t>   </a:t>
            </a:r>
            <a:r>
              <a:rPr lang="vi-VN" sz="2200" dirty="0" smtClean="0">
                <a:latin typeface="+mj-lt"/>
              </a:rPr>
              <a:t>Bãi </a:t>
            </a:r>
            <a:r>
              <a:rPr lang="vi-VN" sz="2200" dirty="0">
                <a:latin typeface="+mj-lt"/>
              </a:rPr>
              <a:t>ngô quê em ngày càng xanh tốt. Mới dạo nào những cây ngô còn lấm tấm như mạ non. Thế mà chỉ ít lâu sau, ngô đã thành cây rung rung trước gió và ánh nắng. Những lá ngô rộng dài, trổ ra mạnh mẽ, nõn nà</a:t>
            </a:r>
            <a:r>
              <a:rPr lang="vi-VN" sz="2200" dirty="0" smtClean="0">
                <a:latin typeface="+mj-lt"/>
              </a:rPr>
              <a:t>.</a:t>
            </a:r>
            <a:endParaRPr lang="vi-VN" sz="2200" dirty="0">
              <a:latin typeface="+mj-lt"/>
            </a:endParaRPr>
          </a:p>
        </p:txBody>
      </p:sp>
      <p:sp>
        <p:nvSpPr>
          <p:cNvPr id="6" name="TextBox 5"/>
          <p:cNvSpPr txBox="1"/>
          <p:nvPr/>
        </p:nvSpPr>
        <p:spPr>
          <a:xfrm>
            <a:off x="179511" y="1563638"/>
            <a:ext cx="8853489" cy="769441"/>
          </a:xfrm>
          <a:prstGeom prst="rect">
            <a:avLst/>
          </a:prstGeom>
          <a:noFill/>
        </p:spPr>
        <p:txBody>
          <a:bodyPr wrap="square" rtlCol="0">
            <a:spAutoFit/>
          </a:bodyPr>
          <a:lstStyle/>
          <a:p>
            <a:pPr algn="just"/>
            <a:r>
              <a:rPr lang="en-US" sz="2200" dirty="0" smtClean="0">
                <a:solidFill>
                  <a:srgbClr val="F731E9"/>
                </a:solidFill>
                <a:latin typeface="Times New Roman" panose="02020603050405020304" pitchFamily="18" charset="0"/>
                <a:cs typeface="Times New Roman" panose="02020603050405020304" pitchFamily="18" charset="0"/>
              </a:rPr>
              <a:t>=&gt; </a:t>
            </a:r>
            <a:r>
              <a:rPr lang="en-US" sz="2200" dirty="0" err="1" smtClean="0">
                <a:solidFill>
                  <a:srgbClr val="F731E9"/>
                </a:solidFill>
                <a:latin typeface="Times New Roman" panose="02020603050405020304" pitchFamily="18" charset="0"/>
                <a:cs typeface="Times New Roman" panose="02020603050405020304" pitchFamily="18" charset="0"/>
              </a:rPr>
              <a:t>Giới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thiệu</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bao</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quát</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về</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bãi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ngô</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cây</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ngô</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từ</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khi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còn</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lấm</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tấm</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như</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mạ</a:t>
            </a:r>
            <a:r>
              <a:rPr lang="en-US" sz="2200" dirty="0" smtClean="0">
                <a:solidFill>
                  <a:srgbClr val="F731E9"/>
                </a:solidFill>
                <a:latin typeface="Times New Roman" panose="02020603050405020304" pitchFamily="18" charset="0"/>
                <a:cs typeface="Times New Roman" panose="02020603050405020304" pitchFamily="18" charset="0"/>
              </a:rPr>
              <a:t> non </a:t>
            </a:r>
            <a:r>
              <a:rPr lang="en-US" sz="2200" dirty="0" err="1" smtClean="0">
                <a:solidFill>
                  <a:srgbClr val="F731E9"/>
                </a:solidFill>
                <a:latin typeface="Times New Roman" panose="02020603050405020304" pitchFamily="18" charset="0"/>
                <a:cs typeface="Times New Roman" panose="02020603050405020304" pitchFamily="18" charset="0"/>
              </a:rPr>
              <a:t>đến</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lúc</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trưởng</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thành</a:t>
            </a:r>
            <a:r>
              <a:rPr lang="en-US" sz="2200" dirty="0">
                <a:solidFill>
                  <a:srgbClr val="F731E9"/>
                </a:solidFill>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=&gt; </a:t>
            </a:r>
            <a:r>
              <a:rPr lang="en-US" sz="2200" dirty="0" err="1" smtClean="0">
                <a:solidFill>
                  <a:srgbClr val="FF0000"/>
                </a:solidFill>
                <a:latin typeface="Times New Roman" panose="02020603050405020304" pitchFamily="18" charset="0"/>
                <a:cs typeface="Times New Roman" panose="02020603050405020304" pitchFamily="18" charset="0"/>
              </a:rPr>
              <a:t>Mở</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bài</a:t>
            </a:r>
            <a:endParaRPr lang="vi-VN" sz="2200" dirty="0">
              <a:solidFill>
                <a:srgbClr val="FF0000"/>
              </a:solidFill>
              <a:latin typeface="+mj-lt"/>
            </a:endParaRPr>
          </a:p>
        </p:txBody>
      </p:sp>
      <p:sp>
        <p:nvSpPr>
          <p:cNvPr id="7" name="TextBox 6"/>
          <p:cNvSpPr txBox="1"/>
          <p:nvPr/>
        </p:nvSpPr>
        <p:spPr>
          <a:xfrm>
            <a:off x="179511" y="2249281"/>
            <a:ext cx="8853489" cy="1785104"/>
          </a:xfrm>
          <a:prstGeom prst="rect">
            <a:avLst/>
          </a:prstGeom>
          <a:noFill/>
        </p:spPr>
        <p:txBody>
          <a:bodyPr wrap="square" rtlCol="0">
            <a:spAutoFit/>
          </a:bodyPr>
          <a:lstStyle/>
          <a:p>
            <a:pPr algn="just"/>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Đoạn</a:t>
            </a:r>
            <a:r>
              <a:rPr lang="en-US" sz="2200" dirty="0" smtClean="0">
                <a:solidFill>
                  <a:srgbClr val="0070C0"/>
                </a:solidFill>
                <a:latin typeface="Times New Roman" panose="02020603050405020304" pitchFamily="18" charset="0"/>
                <a:cs typeface="Times New Roman" panose="02020603050405020304" pitchFamily="18" charset="0"/>
              </a:rPr>
              <a:t> 2:</a:t>
            </a:r>
            <a:r>
              <a:rPr lang="vi-VN" sz="2200" dirty="0">
                <a:solidFill>
                  <a:srgbClr val="0070C0"/>
                </a:solidFill>
                <a:latin typeface="Times New Roman" panose="02020603050405020304" pitchFamily="18" charset="0"/>
                <a:cs typeface="Times New Roman" panose="02020603050405020304" pitchFamily="18" charset="0"/>
              </a:rPr>
              <a:t>      </a:t>
            </a:r>
            <a:endParaRPr lang="en-US" sz="2200" dirty="0" smtClean="0">
              <a:solidFill>
                <a:srgbClr val="0070C0"/>
              </a:solidFill>
              <a:latin typeface="Times New Roman" panose="02020603050405020304" pitchFamily="18" charset="0"/>
              <a:cs typeface="Times New Roman" panose="02020603050405020304" pitchFamily="18" charset="0"/>
            </a:endParaRPr>
          </a:p>
          <a:p>
            <a:pPr algn="just"/>
            <a:r>
              <a:rPr lang="en-US" sz="2200" dirty="0">
                <a:latin typeface="+mj-lt"/>
              </a:rPr>
              <a:t> </a:t>
            </a:r>
            <a:r>
              <a:rPr lang="en-US" sz="2200" dirty="0" smtClean="0">
                <a:latin typeface="+mj-lt"/>
              </a:rPr>
              <a:t>   </a:t>
            </a:r>
            <a:r>
              <a:rPr lang="vi-VN" sz="2200" dirty="0">
                <a:latin typeface="+mj-lt"/>
              </a:rPr>
              <a:t>Trên ngọn, một thứ búp như kết bằng nhung và phấn vươn lên. Những đàn bướm trắng, bướm vàng bay đến, thoáng đỗ rồi bay đi. Núp trong cuống lá, những búp ngô non nhú lên và lớn dần. Mình có nhiều khía vàng vàng và những sợi tơ hung hung bọc trong làn áo mỏng óng ánh.</a:t>
            </a:r>
          </a:p>
        </p:txBody>
      </p:sp>
      <p:sp>
        <p:nvSpPr>
          <p:cNvPr id="8" name="TextBox 7"/>
          <p:cNvSpPr txBox="1"/>
          <p:nvPr/>
        </p:nvSpPr>
        <p:spPr>
          <a:xfrm>
            <a:off x="205819" y="3977458"/>
            <a:ext cx="8853489" cy="430887"/>
          </a:xfrm>
          <a:prstGeom prst="rect">
            <a:avLst/>
          </a:prstGeom>
          <a:noFill/>
        </p:spPr>
        <p:txBody>
          <a:bodyPr wrap="square" rtlCol="0">
            <a:spAutoFit/>
          </a:bodyPr>
          <a:lstStyle/>
          <a:p>
            <a:pPr algn="just"/>
            <a:r>
              <a:rPr lang="en-US" sz="2200" dirty="0" smtClean="0">
                <a:solidFill>
                  <a:srgbClr val="F731E9"/>
                </a:solidFill>
                <a:latin typeface="Times New Roman" panose="02020603050405020304" pitchFamily="18" charset="0"/>
                <a:cs typeface="Times New Roman" panose="02020603050405020304" pitchFamily="18" charset="0"/>
              </a:rPr>
              <a:t>=&gt; </a:t>
            </a:r>
            <a:r>
              <a:rPr lang="en-US" sz="2200" dirty="0" err="1" smtClean="0">
                <a:solidFill>
                  <a:srgbClr val="F731E9"/>
                </a:solidFill>
                <a:latin typeface="Times New Roman" panose="02020603050405020304" pitchFamily="18" charset="0"/>
                <a:cs typeface="Times New Roman" panose="02020603050405020304" pitchFamily="18" charset="0"/>
              </a:rPr>
              <a:t>Tả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hoa</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và</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búp</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ngô</a:t>
            </a:r>
            <a:r>
              <a:rPr lang="en-US" sz="2200" dirty="0" smtClean="0">
                <a:solidFill>
                  <a:srgbClr val="F731E9"/>
                </a:solidFill>
                <a:latin typeface="Times New Roman" panose="02020603050405020304" pitchFamily="18" charset="0"/>
                <a:cs typeface="Times New Roman" panose="02020603050405020304" pitchFamily="18" charset="0"/>
              </a:rPr>
              <a:t> non </a:t>
            </a:r>
            <a:r>
              <a:rPr lang="en-US" sz="2200" dirty="0" err="1" smtClean="0">
                <a:solidFill>
                  <a:srgbClr val="F731E9"/>
                </a:solidFill>
                <a:latin typeface="Times New Roman" panose="02020603050405020304" pitchFamily="18" charset="0"/>
                <a:cs typeface="Times New Roman" panose="02020603050405020304" pitchFamily="18" charset="0"/>
              </a:rPr>
              <a:t>giai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đoạn</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đơm</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hoa</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kết</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trái</a:t>
            </a:r>
            <a:r>
              <a:rPr lang="en-US" sz="2200" dirty="0">
                <a:solidFill>
                  <a:srgbClr val="F731E9"/>
                </a:solidFill>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=&gt; </a:t>
            </a:r>
            <a:r>
              <a:rPr lang="en-US" sz="2200" dirty="0" err="1" smtClean="0">
                <a:solidFill>
                  <a:srgbClr val="FF0000"/>
                </a:solidFill>
                <a:latin typeface="Times New Roman" panose="02020603050405020304" pitchFamily="18" charset="0"/>
                <a:cs typeface="Times New Roman" panose="02020603050405020304" pitchFamily="18" charset="0"/>
              </a:rPr>
              <a:t>Thân</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bài</a:t>
            </a:r>
            <a:endParaRPr lang="vi-VN" sz="2200" dirty="0">
              <a:solidFill>
                <a:srgbClr val="FF0000"/>
              </a:solidFill>
              <a:latin typeface="+mj-lt"/>
            </a:endParaRPr>
          </a:p>
        </p:txBody>
      </p:sp>
    </p:spTree>
    <p:extLst>
      <p:ext uri="{BB962C8B-B14F-4D97-AF65-F5344CB8AC3E}">
        <p14:creationId xmlns:p14="http://schemas.microsoft.com/office/powerpoint/2010/main" val="42012737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0" y="28590"/>
            <a:ext cx="9144000" cy="5109270"/>
            <a:chOff x="1828800" y="932844"/>
            <a:chExt cx="8382000" cy="4992311"/>
          </a:xfrm>
          <a:effectLst>
            <a:outerShdw blurRad="50800" dist="38100" dir="5400000" algn="t" rotWithShape="0">
              <a:prstClr val="black">
                <a:alpha val="40000"/>
              </a:prstClr>
            </a:outerShdw>
          </a:effectLst>
        </p:grpSpPr>
        <p:sp>
          <p:nvSpPr>
            <p:cNvPr id="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10" name="TextBox 9"/>
          <p:cNvSpPr txBox="1"/>
          <p:nvPr/>
        </p:nvSpPr>
        <p:spPr>
          <a:xfrm>
            <a:off x="179511" y="167775"/>
            <a:ext cx="8853489" cy="1446550"/>
          </a:xfrm>
          <a:prstGeom prst="rect">
            <a:avLst/>
          </a:prstGeom>
          <a:noFill/>
        </p:spPr>
        <p:txBody>
          <a:bodyPr wrap="square" rtlCol="0">
            <a:spAutoFit/>
          </a:bodyPr>
          <a:lstStyle/>
          <a:p>
            <a:pPr algn="just"/>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Đoạn</a:t>
            </a:r>
            <a:r>
              <a:rPr lang="en-US" sz="2200" dirty="0" smtClean="0">
                <a:solidFill>
                  <a:srgbClr val="0070C0"/>
                </a:solidFill>
                <a:latin typeface="Times New Roman" panose="02020603050405020304" pitchFamily="18" charset="0"/>
                <a:cs typeface="Times New Roman" panose="02020603050405020304" pitchFamily="18" charset="0"/>
              </a:rPr>
              <a:t> 3:</a:t>
            </a:r>
            <a:r>
              <a:rPr lang="vi-VN" sz="2200" dirty="0">
                <a:solidFill>
                  <a:srgbClr val="0070C0"/>
                </a:solidFill>
                <a:latin typeface="Times New Roman" panose="02020603050405020304" pitchFamily="18" charset="0"/>
                <a:cs typeface="Times New Roman" panose="02020603050405020304" pitchFamily="18" charset="0"/>
              </a:rPr>
              <a:t>      </a:t>
            </a:r>
            <a:endParaRPr lang="en-US" sz="2200" dirty="0" smtClean="0">
              <a:solidFill>
                <a:srgbClr val="0070C0"/>
              </a:solidFill>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vi-VN" sz="2200" dirty="0" smtClean="0">
                <a:latin typeface="+mj-lt"/>
              </a:rPr>
              <a:t>Trời </a:t>
            </a:r>
            <a:r>
              <a:rPr lang="vi-VN" sz="2200" dirty="0">
                <a:latin typeface="+mj-lt"/>
              </a:rPr>
              <a:t>nắng chang chang, tiếng tu hú gần xa ran ran. Hoa ngô xơ xác như cỏ may. Lá ngô quắt lại rủ xuống. Những bắp ngô đã mập và chắc, chỉ còn chờ tay người đến bẻ mang về.</a:t>
            </a:r>
          </a:p>
        </p:txBody>
      </p:sp>
      <p:sp>
        <p:nvSpPr>
          <p:cNvPr id="6" name="TextBox 5"/>
          <p:cNvSpPr txBox="1"/>
          <p:nvPr/>
        </p:nvSpPr>
        <p:spPr>
          <a:xfrm>
            <a:off x="179511" y="1563638"/>
            <a:ext cx="8853489" cy="430887"/>
          </a:xfrm>
          <a:prstGeom prst="rect">
            <a:avLst/>
          </a:prstGeom>
          <a:noFill/>
        </p:spPr>
        <p:txBody>
          <a:bodyPr wrap="square" rtlCol="0">
            <a:spAutoFit/>
          </a:bodyPr>
          <a:lstStyle/>
          <a:p>
            <a:pPr algn="just"/>
            <a:r>
              <a:rPr lang="en-US" sz="2200" dirty="0" smtClean="0">
                <a:solidFill>
                  <a:srgbClr val="F731E9"/>
                </a:solidFill>
                <a:latin typeface="Times New Roman" panose="02020603050405020304" pitchFamily="18" charset="0"/>
                <a:cs typeface="Times New Roman" panose="02020603050405020304" pitchFamily="18" charset="0"/>
              </a:rPr>
              <a:t>=&gt; </a:t>
            </a:r>
            <a:r>
              <a:rPr lang="en-US" sz="2200" dirty="0" err="1" smtClean="0">
                <a:solidFill>
                  <a:srgbClr val="F731E9"/>
                </a:solidFill>
                <a:latin typeface="Times New Roman" panose="02020603050405020304" pitchFamily="18" charset="0"/>
                <a:cs typeface="Times New Roman" panose="02020603050405020304" pitchFamily="18" charset="0"/>
              </a:rPr>
              <a:t>Tả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hoa</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lá</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và</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bắp</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ngô</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giai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đoạn</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thu</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hoạch</a:t>
            </a:r>
            <a:r>
              <a:rPr lang="en-US" sz="2200" dirty="0">
                <a:solidFill>
                  <a:srgbClr val="F731E9"/>
                </a:solidFill>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=&gt; </a:t>
            </a:r>
            <a:r>
              <a:rPr lang="en-US" sz="2200" dirty="0" err="1" smtClean="0">
                <a:solidFill>
                  <a:srgbClr val="FF0000"/>
                </a:solidFill>
                <a:latin typeface="Times New Roman" panose="02020603050405020304" pitchFamily="18" charset="0"/>
                <a:cs typeface="Times New Roman" panose="02020603050405020304" pitchFamily="18" charset="0"/>
              </a:rPr>
              <a:t>Kết</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bài</a:t>
            </a:r>
            <a:endParaRPr lang="vi-VN" sz="2200" dirty="0">
              <a:solidFill>
                <a:srgbClr val="FF0000"/>
              </a:solidFill>
              <a:latin typeface="+mj-lt"/>
            </a:endParaRPr>
          </a:p>
        </p:txBody>
      </p:sp>
      <p:sp>
        <p:nvSpPr>
          <p:cNvPr id="9" name="TextBox 8"/>
          <p:cNvSpPr txBox="1"/>
          <p:nvPr/>
        </p:nvSpPr>
        <p:spPr>
          <a:xfrm>
            <a:off x="179510" y="1943838"/>
            <a:ext cx="8853489" cy="769441"/>
          </a:xfrm>
          <a:prstGeom prst="rect">
            <a:avLst/>
          </a:prstGeom>
          <a:noFill/>
        </p:spPr>
        <p:txBody>
          <a:bodyPr wrap="square" rtlCol="0">
            <a:spAutoFit/>
          </a:bodyPr>
          <a:lstStyle/>
          <a:p>
            <a:pPr algn="just"/>
            <a:r>
              <a:rPr lang="en-US" sz="2200" dirty="0" smtClean="0">
                <a:latin typeface="Times New Roman" panose="02020603050405020304" pitchFamily="18" charset="0"/>
                <a:cs typeface="Times New Roman" panose="02020603050405020304" pitchFamily="18" charset="0"/>
              </a:rPr>
              <a:t>2. </a:t>
            </a:r>
            <a:r>
              <a:rPr lang="en-US" sz="2200" dirty="0" err="1" smtClean="0">
                <a:latin typeface="Times New Roman" panose="02020603050405020304" pitchFamily="18" charset="0"/>
                <a:cs typeface="Times New Roman" panose="02020603050405020304" pitchFamily="18" charset="0"/>
              </a:rPr>
              <a:t>Đọc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bài</a:t>
            </a:r>
            <a:r>
              <a:rPr lang="en-US" sz="2200"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Cây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mai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tứ</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quý</a:t>
            </a:r>
            <a:r>
              <a:rPr lang="en-US" sz="2200" i="1"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tự</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miêu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bài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bài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ngô</a:t>
            </a:r>
            <a:r>
              <a:rPr lang="en-US" sz="2200" dirty="0" smtClean="0">
                <a:latin typeface="Times New Roman" panose="02020603050405020304" pitchFamily="18" charset="0"/>
                <a:cs typeface="Times New Roman" panose="02020603050405020304" pitchFamily="18" charset="0"/>
              </a:rPr>
              <a:t>.</a:t>
            </a:r>
            <a:endParaRPr lang="vi-VN" sz="2200" dirty="0">
              <a:latin typeface="+mj-lt"/>
            </a:endParaRPr>
          </a:p>
        </p:txBody>
      </p:sp>
      <p:sp>
        <p:nvSpPr>
          <p:cNvPr id="11" name="TextBox 10"/>
          <p:cNvSpPr txBox="1"/>
          <p:nvPr/>
        </p:nvSpPr>
        <p:spPr>
          <a:xfrm>
            <a:off x="110999" y="2499742"/>
            <a:ext cx="8922000" cy="2462213"/>
          </a:xfrm>
          <a:prstGeom prst="rect">
            <a:avLst/>
          </a:prstGeom>
          <a:noFill/>
        </p:spPr>
        <p:txBody>
          <a:bodyPr wrap="square" rtlCol="0">
            <a:spAutoFit/>
          </a:bodyPr>
          <a:lstStyle/>
          <a:p>
            <a:pPr algn="ctr"/>
            <a:r>
              <a:rPr lang="en-US" sz="2200" b="1" dirty="0" err="1" smtClean="0">
                <a:latin typeface="Times New Roman" panose="02020603050405020304" pitchFamily="18" charset="0"/>
                <a:cs typeface="Times New Roman" panose="02020603050405020304" pitchFamily="18" charset="0"/>
              </a:rPr>
              <a:t>Cây</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mai</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tứ</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quý</a:t>
            </a:r>
            <a:endParaRPr lang="vi-VN" sz="2200" b="1" dirty="0" smtClean="0">
              <a:latin typeface="Times New Roman" panose="02020603050405020304" pitchFamily="18" charset="0"/>
              <a:cs typeface="Times New Roman" panose="02020603050405020304" pitchFamily="18" charset="0"/>
            </a:endParaRPr>
          </a:p>
          <a:p>
            <a:pPr algn="just"/>
            <a:r>
              <a:rPr lang="vi-VN" sz="2200" dirty="0">
                <a:latin typeface="+mj-lt"/>
              </a:rPr>
              <a:t>      Cây mai cao trên hai mét, dáng thanh, thân thẳng như thân trúc. Tán tròn tự nhiên xòe rộng ở phần gốc, thu dần thành một điểm ở đỉnh ngọn. Gốc lớn bằng bắp tay, cành vươn đều, nhánh nào cũng rắn chắc.</a:t>
            </a:r>
          </a:p>
          <a:p>
            <a:pPr algn="just"/>
            <a:r>
              <a:rPr lang="vi-VN" sz="2200" dirty="0">
                <a:latin typeface="+mj-lt"/>
              </a:rPr>
              <a:t>   </a:t>
            </a:r>
            <a:r>
              <a:rPr lang="en-US" sz="2200" dirty="0">
                <a:latin typeface="+mj-lt"/>
              </a:rPr>
              <a:t> </a:t>
            </a:r>
            <a:r>
              <a:rPr lang="vi-VN" sz="2200" dirty="0" smtClean="0">
                <a:latin typeface="+mj-lt"/>
              </a:rPr>
              <a:t>Mai </a:t>
            </a:r>
            <a:r>
              <a:rPr lang="vi-VN" sz="2200" dirty="0">
                <a:latin typeface="+mj-lt"/>
              </a:rPr>
              <a:t>tứ quý nở bốn mùa. Cánh hoa vàng thẫm xếp làm ba lớp. Năm cánh dài đỏ tía như ức gà chọi, đỏ suốt từ đời hoa sang đời kết trái. Trái kết màu chín đậm, óng ánh như những hạt cườm đính trên tầng áo lá lúc </a:t>
            </a:r>
            <a:r>
              <a:rPr lang="vi-VN" sz="2200" dirty="0" smtClean="0">
                <a:latin typeface="+mj-lt"/>
              </a:rPr>
              <a:t>nào</a:t>
            </a:r>
            <a:r>
              <a:rPr lang="en-US" sz="2200" dirty="0" smtClean="0">
                <a:latin typeface="+mj-lt"/>
              </a:rPr>
              <a:t> </a:t>
            </a:r>
            <a:r>
              <a:rPr lang="en-US" sz="2000" dirty="0" err="1" smtClean="0">
                <a:latin typeface="Times New Roman" panose="02020603050405020304" pitchFamily="18" charset="0"/>
                <a:cs typeface="Times New Roman" panose="02020603050405020304" pitchFamily="18" charset="0"/>
              </a:rPr>
              <a:t>cũng</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509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0" y="28590"/>
            <a:ext cx="9144000" cy="5109270"/>
            <a:chOff x="1828800" y="932844"/>
            <a:chExt cx="8382000" cy="4992311"/>
          </a:xfrm>
          <a:effectLst>
            <a:outerShdw blurRad="50800" dist="38100" dir="5400000" algn="t" rotWithShape="0">
              <a:prstClr val="black">
                <a:alpha val="40000"/>
              </a:prstClr>
            </a:outerShdw>
          </a:effectLst>
        </p:grpSpPr>
        <p:sp>
          <p:nvSpPr>
            <p:cNvPr id="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11" name="TextBox 10"/>
          <p:cNvSpPr txBox="1"/>
          <p:nvPr/>
        </p:nvSpPr>
        <p:spPr>
          <a:xfrm>
            <a:off x="111000" y="267494"/>
            <a:ext cx="8853489" cy="1785104"/>
          </a:xfrm>
          <a:prstGeom prst="rect">
            <a:avLst/>
          </a:prstGeom>
          <a:noFill/>
        </p:spPr>
        <p:txBody>
          <a:bodyPr wrap="square" rtlCol="0">
            <a:spAutoFit/>
          </a:bodyPr>
          <a:lstStyle/>
          <a:p>
            <a:pPr algn="just"/>
            <a:r>
              <a:rPr lang="vi-VN" sz="2200" dirty="0" smtClean="0">
                <a:latin typeface="+mj-lt"/>
              </a:rPr>
              <a:t>xum </a:t>
            </a:r>
            <a:r>
              <a:rPr lang="vi-VN" sz="2200" dirty="0">
                <a:latin typeface="+mj-lt"/>
              </a:rPr>
              <a:t>xuê một màu xanh chắc bền</a:t>
            </a:r>
            <a:r>
              <a:rPr lang="vi-VN" sz="2200" dirty="0" smtClean="0">
                <a:latin typeface="+mj-lt"/>
              </a:rPr>
              <a:t>.</a:t>
            </a:r>
            <a:endParaRPr lang="en-US" sz="2200" dirty="0" smtClean="0">
              <a:latin typeface="+mj-lt"/>
            </a:endParaRPr>
          </a:p>
          <a:p>
            <a:pPr algn="just"/>
            <a:r>
              <a:rPr lang="vi-VN" sz="2200" dirty="0" smtClean="0">
                <a:latin typeface="+mj-lt"/>
              </a:rPr>
              <a:t> </a:t>
            </a:r>
            <a:r>
              <a:rPr lang="en-US" sz="2200" dirty="0" smtClean="0">
                <a:latin typeface="+mj-lt"/>
              </a:rPr>
              <a:t>     </a:t>
            </a:r>
            <a:r>
              <a:rPr lang="vi-VN" sz="2200" dirty="0" smtClean="0">
                <a:latin typeface="+mj-lt"/>
              </a:rPr>
              <a:t>Đứng bên cây ngắm hoa, xem lá, ta thầm cảm phục cái mầu nhiệm của tạo vật trong sự hào phóng và lo xa: đã có mai vàng rực rỡ góp với muôn hoa ngày Tết, lại còn có mai tứ quý cần mẫn, thịnh vượng quanh năm.</a:t>
            </a:r>
          </a:p>
          <a:p>
            <a:r>
              <a:rPr lang="en-US" sz="2200" dirty="0" smtClean="0">
                <a:latin typeface="+mj-lt"/>
              </a:rPr>
              <a:t>                                                                                            </a:t>
            </a:r>
            <a:r>
              <a:rPr lang="vi-VN" sz="2200" dirty="0" smtClean="0">
                <a:latin typeface="+mj-lt"/>
              </a:rPr>
              <a:t>Theo Nguyễn Vũ Tiềm</a:t>
            </a:r>
            <a:endParaRPr lang="vi-VN" sz="2200" dirty="0">
              <a:latin typeface="+mj-lt"/>
            </a:endParaRPr>
          </a:p>
        </p:txBody>
      </p:sp>
      <p:sp>
        <p:nvSpPr>
          <p:cNvPr id="12" name="TextBox 11"/>
          <p:cNvSpPr txBox="1"/>
          <p:nvPr/>
        </p:nvSpPr>
        <p:spPr>
          <a:xfrm>
            <a:off x="145255" y="1946781"/>
            <a:ext cx="8853489" cy="1446550"/>
          </a:xfrm>
          <a:prstGeom prst="rect">
            <a:avLst/>
          </a:prstGeom>
          <a:noFill/>
        </p:spPr>
        <p:txBody>
          <a:bodyPr wrap="square" rtlCol="0">
            <a:spAutoFit/>
          </a:bodyPr>
          <a:lstStyle/>
          <a:p>
            <a:pPr algn="just"/>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Đoạn</a:t>
            </a:r>
            <a:r>
              <a:rPr lang="en-US" sz="2200" dirty="0" smtClean="0">
                <a:solidFill>
                  <a:srgbClr val="0070C0"/>
                </a:solidFill>
                <a:latin typeface="Times New Roman" panose="02020603050405020304" pitchFamily="18" charset="0"/>
                <a:cs typeface="Times New Roman" panose="02020603050405020304" pitchFamily="18" charset="0"/>
              </a:rPr>
              <a:t> 1:</a:t>
            </a:r>
            <a:r>
              <a:rPr lang="vi-VN" sz="2200" dirty="0">
                <a:solidFill>
                  <a:srgbClr val="0070C0"/>
                </a:solidFill>
                <a:latin typeface="Times New Roman" panose="02020603050405020304" pitchFamily="18" charset="0"/>
                <a:cs typeface="Times New Roman" panose="02020603050405020304" pitchFamily="18" charset="0"/>
              </a:rPr>
              <a:t>      </a:t>
            </a:r>
            <a:endParaRPr lang="en-US" sz="2200" dirty="0" smtClean="0">
              <a:solidFill>
                <a:srgbClr val="0070C0"/>
              </a:solidFill>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Cây mai cao trên hai mét, dáng thanh, thân thẳng như thân trúc. Tán tròn tự nhiên xòe rộng ở phần gốc, thu dần thành một điểm ở đỉnh ngọn. Gốc lớn bằng bắp tay, cành vươn đều, nhánh nào cũng rắn chắc.</a:t>
            </a:r>
          </a:p>
        </p:txBody>
      </p:sp>
      <p:sp>
        <p:nvSpPr>
          <p:cNvPr id="13" name="TextBox 12"/>
          <p:cNvSpPr txBox="1"/>
          <p:nvPr/>
        </p:nvSpPr>
        <p:spPr>
          <a:xfrm>
            <a:off x="145255" y="3342644"/>
            <a:ext cx="8853489" cy="769441"/>
          </a:xfrm>
          <a:prstGeom prst="rect">
            <a:avLst/>
          </a:prstGeom>
          <a:noFill/>
        </p:spPr>
        <p:txBody>
          <a:bodyPr wrap="square" rtlCol="0">
            <a:spAutoFit/>
          </a:bodyPr>
          <a:lstStyle/>
          <a:p>
            <a:pPr algn="just"/>
            <a:r>
              <a:rPr lang="en-US" sz="2200" dirty="0" smtClean="0">
                <a:solidFill>
                  <a:srgbClr val="F731E9"/>
                </a:solidFill>
                <a:latin typeface="Times New Roman" panose="02020603050405020304" pitchFamily="18" charset="0"/>
                <a:cs typeface="Times New Roman" panose="02020603050405020304" pitchFamily="18" charset="0"/>
              </a:rPr>
              <a:t>=&gt; </a:t>
            </a:r>
            <a:r>
              <a:rPr lang="en-US" sz="2200" dirty="0" err="1" smtClean="0">
                <a:solidFill>
                  <a:srgbClr val="F731E9"/>
                </a:solidFill>
                <a:latin typeface="Times New Roman" panose="02020603050405020304" pitchFamily="18" charset="0"/>
                <a:cs typeface="Times New Roman" panose="02020603050405020304" pitchFamily="18" charset="0"/>
              </a:rPr>
              <a:t>Giới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thiệu</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bao</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quát</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về</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cây</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mai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chiều</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cao</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dáng</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thân</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tán</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gốc</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cành</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nhánh</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=&gt; </a:t>
            </a:r>
            <a:r>
              <a:rPr lang="en-US" sz="2200" dirty="0" err="1" smtClean="0">
                <a:solidFill>
                  <a:srgbClr val="FF0000"/>
                </a:solidFill>
                <a:latin typeface="Times New Roman" panose="02020603050405020304" pitchFamily="18" charset="0"/>
                <a:cs typeface="Times New Roman" panose="02020603050405020304" pitchFamily="18" charset="0"/>
              </a:rPr>
              <a:t>Mở</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bài</a:t>
            </a:r>
            <a:endParaRPr lang="vi-VN" sz="2200" dirty="0">
              <a:solidFill>
                <a:srgbClr val="FF0000"/>
              </a:solidFill>
              <a:latin typeface="+mj-lt"/>
            </a:endParaRPr>
          </a:p>
        </p:txBody>
      </p:sp>
    </p:spTree>
    <p:extLst>
      <p:ext uri="{BB962C8B-B14F-4D97-AF65-F5344CB8AC3E}">
        <p14:creationId xmlns:p14="http://schemas.microsoft.com/office/powerpoint/2010/main" val="329472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0" y="28590"/>
            <a:ext cx="9144000" cy="5109270"/>
            <a:chOff x="1828800" y="932844"/>
            <a:chExt cx="8382000" cy="4992311"/>
          </a:xfrm>
          <a:effectLst>
            <a:outerShdw blurRad="50800" dist="38100" dir="5400000" algn="t" rotWithShape="0">
              <a:prstClr val="black">
                <a:alpha val="40000"/>
              </a:prstClr>
            </a:outerShdw>
          </a:effectLst>
        </p:grpSpPr>
        <p:sp>
          <p:nvSpPr>
            <p:cNvPr id="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10" name="TextBox 9"/>
          <p:cNvSpPr txBox="1"/>
          <p:nvPr/>
        </p:nvSpPr>
        <p:spPr>
          <a:xfrm>
            <a:off x="179511" y="167775"/>
            <a:ext cx="8853489" cy="1785104"/>
          </a:xfrm>
          <a:prstGeom prst="rect">
            <a:avLst/>
          </a:prstGeom>
          <a:noFill/>
        </p:spPr>
        <p:txBody>
          <a:bodyPr wrap="square" rtlCol="0">
            <a:spAutoFit/>
          </a:bodyPr>
          <a:lstStyle/>
          <a:p>
            <a:pPr algn="just"/>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Đoạn</a:t>
            </a:r>
            <a:r>
              <a:rPr lang="en-US" sz="2200" dirty="0" smtClean="0">
                <a:solidFill>
                  <a:srgbClr val="0070C0"/>
                </a:solidFill>
                <a:latin typeface="Times New Roman" panose="02020603050405020304" pitchFamily="18" charset="0"/>
                <a:cs typeface="Times New Roman" panose="02020603050405020304" pitchFamily="18" charset="0"/>
              </a:rPr>
              <a:t> 2:</a:t>
            </a:r>
            <a:r>
              <a:rPr lang="vi-VN" sz="2200" dirty="0">
                <a:solidFill>
                  <a:srgbClr val="0070C0"/>
                </a:solidFill>
                <a:latin typeface="Times New Roman" panose="02020603050405020304" pitchFamily="18" charset="0"/>
                <a:cs typeface="Times New Roman" panose="02020603050405020304" pitchFamily="18" charset="0"/>
              </a:rPr>
              <a:t>      </a:t>
            </a:r>
            <a:endParaRPr lang="en-US" sz="2200" dirty="0" smtClean="0">
              <a:solidFill>
                <a:srgbClr val="0070C0"/>
              </a:solidFill>
              <a:latin typeface="Times New Roman" panose="02020603050405020304" pitchFamily="18" charset="0"/>
              <a:cs typeface="Times New Roman" panose="02020603050405020304" pitchFamily="18" charset="0"/>
            </a:endParaRPr>
          </a:p>
          <a:p>
            <a:pPr algn="just"/>
            <a:r>
              <a:rPr lang="en-US" sz="2200" dirty="0">
                <a:latin typeface="+mj-lt"/>
              </a:rPr>
              <a:t> </a:t>
            </a:r>
            <a:r>
              <a:rPr lang="en-US" sz="2200" dirty="0" smtClean="0">
                <a:latin typeface="+mj-lt"/>
              </a:rPr>
              <a:t>   </a:t>
            </a:r>
            <a:r>
              <a:rPr lang="vi-VN" sz="2200" dirty="0" smtClean="0">
                <a:latin typeface="+mj-lt"/>
              </a:rPr>
              <a:t>Mai </a:t>
            </a:r>
            <a:r>
              <a:rPr lang="vi-VN" sz="2200" dirty="0">
                <a:latin typeface="+mj-lt"/>
              </a:rPr>
              <a:t>tứ quý nở bốn mùa. Cánh hoa vàng thẫm xếp làm ba lớp. Năm cánh dài đỏ tía như ức gà chọi, đỏ suốt từ đời hoa sang đời kết trái. Trái kết màu chín đậm, óng ánh như những hạt cườm đính trên tầng áo lá lúc nào</a:t>
            </a:r>
            <a:r>
              <a:rPr lang="en-US" sz="2200" dirty="0">
                <a:latin typeface="+mj-lt"/>
              </a:rPr>
              <a:t> </a:t>
            </a:r>
            <a:r>
              <a:rPr lang="en-US" sz="2200" dirty="0" err="1" smtClean="0">
                <a:latin typeface="Times New Roman" panose="02020603050405020304" pitchFamily="18" charset="0"/>
                <a:cs typeface="Times New Roman" panose="02020603050405020304" pitchFamily="18" charset="0"/>
              </a:rPr>
              <a:t>cũng</a:t>
            </a:r>
            <a:r>
              <a:rPr lang="en-US" sz="2200" dirty="0" smtClean="0">
                <a:latin typeface="Times New Roman" panose="02020603050405020304" pitchFamily="18" charset="0"/>
                <a:cs typeface="Times New Roman" panose="02020603050405020304" pitchFamily="18" charset="0"/>
              </a:rPr>
              <a:t> </a:t>
            </a:r>
            <a:r>
              <a:rPr lang="vi-VN" sz="2200" dirty="0">
                <a:latin typeface="+mj-lt"/>
              </a:rPr>
              <a:t>xum xuê một màu xanh chắc bền</a:t>
            </a:r>
            <a:r>
              <a:rPr lang="vi-VN" sz="2200" dirty="0" smtClean="0">
                <a:latin typeface="+mj-lt"/>
              </a:rPr>
              <a:t>.</a:t>
            </a:r>
            <a:endParaRPr lang="en-US" sz="2200" dirty="0">
              <a:latin typeface="+mj-lt"/>
            </a:endParaRPr>
          </a:p>
        </p:txBody>
      </p:sp>
      <p:sp>
        <p:nvSpPr>
          <p:cNvPr id="6" name="TextBox 5"/>
          <p:cNvSpPr txBox="1"/>
          <p:nvPr/>
        </p:nvSpPr>
        <p:spPr>
          <a:xfrm>
            <a:off x="221382" y="1905226"/>
            <a:ext cx="8853489" cy="430887"/>
          </a:xfrm>
          <a:prstGeom prst="rect">
            <a:avLst/>
          </a:prstGeom>
          <a:noFill/>
        </p:spPr>
        <p:txBody>
          <a:bodyPr wrap="square" rtlCol="0">
            <a:spAutoFit/>
          </a:bodyPr>
          <a:lstStyle/>
          <a:p>
            <a:pPr algn="just"/>
            <a:r>
              <a:rPr lang="en-US" sz="2200" dirty="0" smtClean="0">
                <a:solidFill>
                  <a:srgbClr val="F731E9"/>
                </a:solidFill>
                <a:latin typeface="Times New Roman" panose="02020603050405020304" pitchFamily="18" charset="0"/>
                <a:cs typeface="Times New Roman" panose="02020603050405020304" pitchFamily="18" charset="0"/>
              </a:rPr>
              <a:t>=&gt; </a:t>
            </a:r>
            <a:r>
              <a:rPr lang="en-US" sz="2200" dirty="0" err="1">
                <a:solidFill>
                  <a:srgbClr val="F731E9"/>
                </a:solidFill>
                <a:latin typeface="Times New Roman" panose="02020603050405020304" pitchFamily="18" charset="0"/>
                <a:cs typeface="Times New Roman" panose="02020603050405020304" pitchFamily="18" charset="0"/>
              </a:rPr>
              <a:t>T</a:t>
            </a:r>
            <a:r>
              <a:rPr lang="en-US" sz="2200" dirty="0" err="1" smtClean="0">
                <a:solidFill>
                  <a:srgbClr val="F731E9"/>
                </a:solidFill>
                <a:latin typeface="Times New Roman" panose="02020603050405020304" pitchFamily="18" charset="0"/>
                <a:cs typeface="Times New Roman" panose="02020603050405020304" pitchFamily="18" charset="0"/>
              </a:rPr>
              <a:t>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kĩ</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về</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cánh</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hoa</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và</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quả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mai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=&gt; </a:t>
            </a:r>
            <a:r>
              <a:rPr lang="en-US" sz="2200" dirty="0" err="1" smtClean="0">
                <a:solidFill>
                  <a:srgbClr val="FF0000"/>
                </a:solidFill>
                <a:latin typeface="Times New Roman" panose="02020603050405020304" pitchFamily="18" charset="0"/>
                <a:cs typeface="Times New Roman" panose="02020603050405020304" pitchFamily="18" charset="0"/>
              </a:rPr>
              <a:t>Thân</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bài</a:t>
            </a:r>
            <a:endParaRPr lang="vi-VN" sz="2200" dirty="0">
              <a:solidFill>
                <a:srgbClr val="FF0000"/>
              </a:solidFill>
              <a:latin typeface="+mj-lt"/>
            </a:endParaRPr>
          </a:p>
        </p:txBody>
      </p:sp>
      <p:sp>
        <p:nvSpPr>
          <p:cNvPr id="7" name="TextBox 6"/>
          <p:cNvSpPr txBox="1"/>
          <p:nvPr/>
        </p:nvSpPr>
        <p:spPr>
          <a:xfrm>
            <a:off x="149071" y="2407976"/>
            <a:ext cx="8853489" cy="1446550"/>
          </a:xfrm>
          <a:prstGeom prst="rect">
            <a:avLst/>
          </a:prstGeom>
          <a:noFill/>
        </p:spPr>
        <p:txBody>
          <a:bodyPr wrap="square" rtlCol="0">
            <a:spAutoFit/>
          </a:bodyPr>
          <a:lstStyle/>
          <a:p>
            <a:pPr algn="just"/>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Đoạn</a:t>
            </a:r>
            <a:r>
              <a:rPr lang="en-US" sz="2200" dirty="0" smtClean="0">
                <a:solidFill>
                  <a:srgbClr val="0070C0"/>
                </a:solidFill>
                <a:latin typeface="Times New Roman" panose="02020603050405020304" pitchFamily="18" charset="0"/>
                <a:cs typeface="Times New Roman" panose="02020603050405020304" pitchFamily="18" charset="0"/>
              </a:rPr>
              <a:t> 3:</a:t>
            </a:r>
            <a:r>
              <a:rPr lang="vi-VN" sz="2200" dirty="0">
                <a:solidFill>
                  <a:srgbClr val="0070C0"/>
                </a:solidFill>
                <a:latin typeface="Times New Roman" panose="02020603050405020304" pitchFamily="18" charset="0"/>
                <a:cs typeface="Times New Roman" panose="02020603050405020304" pitchFamily="18" charset="0"/>
              </a:rPr>
              <a:t>      </a:t>
            </a:r>
            <a:endParaRPr lang="en-US" sz="2200" dirty="0" smtClean="0">
              <a:solidFill>
                <a:srgbClr val="0070C0"/>
              </a:solidFill>
              <a:latin typeface="Times New Roman" panose="02020603050405020304" pitchFamily="18" charset="0"/>
              <a:cs typeface="Times New Roman" panose="02020603050405020304" pitchFamily="18" charset="0"/>
            </a:endParaRPr>
          </a:p>
          <a:p>
            <a:pPr algn="just"/>
            <a:r>
              <a:rPr lang="en-US" sz="2200" dirty="0" smtClean="0">
                <a:latin typeface="+mj-lt"/>
              </a:rPr>
              <a:t>    </a:t>
            </a:r>
            <a:r>
              <a:rPr lang="vi-VN" sz="2200" dirty="0" smtClean="0">
                <a:latin typeface="+mj-lt"/>
              </a:rPr>
              <a:t>Đứng </a:t>
            </a:r>
            <a:r>
              <a:rPr lang="vi-VN" sz="2200" dirty="0">
                <a:latin typeface="+mj-lt"/>
              </a:rPr>
              <a:t>bên cây ngắm hoa, xem lá, ta thầm cảm phục cái mầu nhiệm của tạo vật trong sự hào phóng và lo xa: đã có mai vàng rực rỡ góp với muôn hoa ngày Tết, lại còn có mai tứ quý cần mẫn, thịnh vượng quanh năm.</a:t>
            </a:r>
          </a:p>
        </p:txBody>
      </p:sp>
      <p:sp>
        <p:nvSpPr>
          <p:cNvPr id="8" name="TextBox 7"/>
          <p:cNvSpPr txBox="1"/>
          <p:nvPr/>
        </p:nvSpPr>
        <p:spPr>
          <a:xfrm>
            <a:off x="197386" y="3878736"/>
            <a:ext cx="8853489" cy="430887"/>
          </a:xfrm>
          <a:prstGeom prst="rect">
            <a:avLst/>
          </a:prstGeom>
          <a:noFill/>
        </p:spPr>
        <p:txBody>
          <a:bodyPr wrap="square" rtlCol="0">
            <a:spAutoFit/>
          </a:bodyPr>
          <a:lstStyle/>
          <a:p>
            <a:pPr algn="just"/>
            <a:r>
              <a:rPr lang="en-US" sz="2200" dirty="0" smtClean="0">
                <a:solidFill>
                  <a:srgbClr val="F731E9"/>
                </a:solidFill>
                <a:latin typeface="Times New Roman" panose="02020603050405020304" pitchFamily="18" charset="0"/>
                <a:cs typeface="Times New Roman" panose="02020603050405020304" pitchFamily="18" charset="0"/>
              </a:rPr>
              <a:t>=&gt; </a:t>
            </a:r>
            <a:r>
              <a:rPr lang="en-US" sz="2200" dirty="0" err="1" smtClean="0">
                <a:solidFill>
                  <a:srgbClr val="F731E9"/>
                </a:solidFill>
                <a:latin typeface="Times New Roman" panose="02020603050405020304" pitchFamily="18" charset="0"/>
                <a:cs typeface="Times New Roman" panose="02020603050405020304" pitchFamily="18" charset="0"/>
              </a:rPr>
              <a:t>Cảm</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nghĩ</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của</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người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miêu</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=&gt; </a:t>
            </a:r>
            <a:r>
              <a:rPr lang="en-US" sz="2200" dirty="0" err="1" smtClean="0">
                <a:solidFill>
                  <a:srgbClr val="FF0000"/>
                </a:solidFill>
                <a:latin typeface="Times New Roman" panose="02020603050405020304" pitchFamily="18" charset="0"/>
                <a:cs typeface="Times New Roman" panose="02020603050405020304" pitchFamily="18" charset="0"/>
              </a:rPr>
              <a:t>Kết</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bài</a:t>
            </a:r>
            <a:endParaRPr lang="vi-VN" sz="2200" dirty="0">
              <a:solidFill>
                <a:srgbClr val="FF0000"/>
              </a:solidFill>
              <a:latin typeface="+mj-lt"/>
            </a:endParaRPr>
          </a:p>
        </p:txBody>
      </p:sp>
    </p:spTree>
    <p:extLst>
      <p:ext uri="{BB962C8B-B14F-4D97-AF65-F5344CB8AC3E}">
        <p14:creationId xmlns:p14="http://schemas.microsoft.com/office/powerpoint/2010/main" val="3914496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0" y="0"/>
            <a:ext cx="9144000" cy="5109270"/>
            <a:chOff x="1828800" y="932844"/>
            <a:chExt cx="8382000" cy="4992311"/>
          </a:xfrm>
          <a:effectLst>
            <a:outerShdw blurRad="50800" dist="38100" dir="5400000" algn="t" rotWithShape="0">
              <a:prstClr val="black">
                <a:alpha val="40000"/>
              </a:prstClr>
            </a:outerShdw>
          </a:effectLst>
        </p:grpSpPr>
        <p:sp>
          <p:nvSpPr>
            <p:cNvPr id="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7" name="TextBox 6"/>
          <p:cNvSpPr txBox="1"/>
          <p:nvPr/>
        </p:nvSpPr>
        <p:spPr>
          <a:xfrm>
            <a:off x="1273364" y="1309044"/>
            <a:ext cx="3744416" cy="1107996"/>
          </a:xfrm>
          <a:prstGeom prst="rect">
            <a:avLst/>
          </a:prstGeom>
          <a:noFill/>
        </p:spPr>
        <p:txBody>
          <a:bodyPr wrap="square" rtlCol="0">
            <a:spAutoFit/>
          </a:bodyPr>
          <a:lstStyle/>
          <a:p>
            <a:pPr algn="just"/>
            <a:r>
              <a:rPr lang="en-US" sz="2200" dirty="0" err="1" smtClean="0">
                <a:solidFill>
                  <a:srgbClr val="F731E9"/>
                </a:solidFill>
                <a:latin typeface="Times New Roman" panose="02020603050405020304" pitchFamily="18" charset="0"/>
                <a:cs typeface="Times New Roman" panose="02020603050405020304" pitchFamily="18" charset="0"/>
              </a:rPr>
              <a:t>Giới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thiệu</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bao</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quát</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bãi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ngô</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cây</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ngô</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từ</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lúc</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còn</a:t>
            </a:r>
            <a:r>
              <a:rPr lang="en-US" sz="2200" dirty="0" smtClean="0">
                <a:solidFill>
                  <a:srgbClr val="F731E9"/>
                </a:solidFill>
                <a:latin typeface="Times New Roman" panose="02020603050405020304" pitchFamily="18" charset="0"/>
                <a:cs typeface="Times New Roman" panose="02020603050405020304" pitchFamily="18" charset="0"/>
              </a:rPr>
              <a:t> non </a:t>
            </a:r>
            <a:r>
              <a:rPr lang="en-US" sz="2200" dirty="0" err="1" smtClean="0">
                <a:solidFill>
                  <a:srgbClr val="F731E9"/>
                </a:solidFill>
                <a:latin typeface="Times New Roman" panose="02020603050405020304" pitchFamily="18" charset="0"/>
                <a:cs typeface="Times New Roman" panose="02020603050405020304" pitchFamily="18" charset="0"/>
              </a:rPr>
              <a:t>đến</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khi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xanh</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tốt</a:t>
            </a:r>
            <a:r>
              <a:rPr lang="en-US" sz="2200" dirty="0" smtClean="0">
                <a:solidFill>
                  <a:srgbClr val="F731E9"/>
                </a:solidFill>
                <a:latin typeface="Times New Roman" panose="02020603050405020304" pitchFamily="18" charset="0"/>
                <a:cs typeface="Times New Roman" panose="02020603050405020304" pitchFamily="18" charset="0"/>
              </a:rPr>
              <a:t>.</a:t>
            </a:r>
            <a:endParaRPr lang="vi-VN" sz="2200" dirty="0">
              <a:solidFill>
                <a:srgbClr val="FF0000"/>
              </a:solidFill>
              <a:latin typeface="+mj-lt"/>
            </a:endParaRPr>
          </a:p>
        </p:txBody>
      </p:sp>
      <p:sp>
        <p:nvSpPr>
          <p:cNvPr id="8" name="TextBox 7"/>
          <p:cNvSpPr txBox="1"/>
          <p:nvPr/>
        </p:nvSpPr>
        <p:spPr>
          <a:xfrm>
            <a:off x="178748" y="1309044"/>
            <a:ext cx="1296144" cy="430887"/>
          </a:xfrm>
          <a:prstGeom prst="rect">
            <a:avLst/>
          </a:prstGeom>
          <a:noFill/>
        </p:spPr>
        <p:txBody>
          <a:bodyPr wrap="square" rtlCol="0">
            <a:spAutoFit/>
          </a:bodyPr>
          <a:lstStyle/>
          <a:p>
            <a:pPr algn="just"/>
            <a:r>
              <a:rPr lang="en-US" sz="2200" dirty="0" err="1" smtClean="0">
                <a:solidFill>
                  <a:srgbClr val="FF0000"/>
                </a:solidFill>
                <a:latin typeface="Times New Roman" panose="02020603050405020304" pitchFamily="18" charset="0"/>
                <a:cs typeface="Times New Roman" panose="02020603050405020304" pitchFamily="18" charset="0"/>
              </a:rPr>
              <a:t>Mở</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bài</a:t>
            </a:r>
            <a:endParaRPr lang="vi-VN" sz="2200" dirty="0">
              <a:solidFill>
                <a:srgbClr val="FF0000"/>
              </a:solidFill>
              <a:latin typeface="+mj-lt"/>
            </a:endParaRPr>
          </a:p>
        </p:txBody>
      </p:sp>
      <p:sp>
        <p:nvSpPr>
          <p:cNvPr id="9" name="TextBox 8"/>
          <p:cNvSpPr txBox="1"/>
          <p:nvPr/>
        </p:nvSpPr>
        <p:spPr>
          <a:xfrm>
            <a:off x="110236" y="2570052"/>
            <a:ext cx="1296144" cy="430887"/>
          </a:xfrm>
          <a:prstGeom prst="rect">
            <a:avLst/>
          </a:prstGeom>
          <a:noFill/>
        </p:spPr>
        <p:txBody>
          <a:bodyPr wrap="square" rtlCol="0">
            <a:spAutoFit/>
          </a:bodyPr>
          <a:lstStyle/>
          <a:p>
            <a:pPr algn="just"/>
            <a:r>
              <a:rPr lang="en-US" sz="2200" dirty="0" err="1" smtClean="0">
                <a:solidFill>
                  <a:srgbClr val="FF0000"/>
                </a:solidFill>
                <a:latin typeface="Times New Roman" panose="02020603050405020304" pitchFamily="18" charset="0"/>
                <a:cs typeface="Times New Roman" panose="02020603050405020304" pitchFamily="18" charset="0"/>
              </a:rPr>
              <a:t>Thân</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bài</a:t>
            </a:r>
            <a:endParaRPr lang="vi-VN" sz="2200" dirty="0">
              <a:solidFill>
                <a:srgbClr val="FF0000"/>
              </a:solidFill>
              <a:latin typeface="+mj-lt"/>
            </a:endParaRPr>
          </a:p>
        </p:txBody>
      </p:sp>
      <p:sp>
        <p:nvSpPr>
          <p:cNvPr id="12" name="TextBox 11"/>
          <p:cNvSpPr txBox="1"/>
          <p:nvPr/>
        </p:nvSpPr>
        <p:spPr>
          <a:xfrm>
            <a:off x="179944" y="3551043"/>
            <a:ext cx="1296144" cy="430887"/>
          </a:xfrm>
          <a:prstGeom prst="rect">
            <a:avLst/>
          </a:prstGeom>
          <a:noFill/>
        </p:spPr>
        <p:txBody>
          <a:bodyPr wrap="square" rtlCol="0">
            <a:spAutoFit/>
          </a:bodyPr>
          <a:lstStyle/>
          <a:p>
            <a:pPr algn="just"/>
            <a:r>
              <a:rPr lang="en-US" sz="2200" dirty="0" err="1" smtClean="0">
                <a:solidFill>
                  <a:srgbClr val="FF0000"/>
                </a:solidFill>
                <a:latin typeface="Times New Roman" panose="02020603050405020304" pitchFamily="18" charset="0"/>
                <a:cs typeface="Times New Roman" panose="02020603050405020304" pitchFamily="18" charset="0"/>
              </a:rPr>
              <a:t>Kết</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bài</a:t>
            </a:r>
            <a:endParaRPr lang="vi-VN" sz="2200" dirty="0">
              <a:solidFill>
                <a:srgbClr val="FF0000"/>
              </a:solidFill>
              <a:latin typeface="+mj-lt"/>
            </a:endParaRPr>
          </a:p>
        </p:txBody>
      </p:sp>
      <p:sp>
        <p:nvSpPr>
          <p:cNvPr id="13" name="TextBox 12"/>
          <p:cNvSpPr txBox="1"/>
          <p:nvPr/>
        </p:nvSpPr>
        <p:spPr>
          <a:xfrm>
            <a:off x="1258868" y="2570052"/>
            <a:ext cx="3744416" cy="769441"/>
          </a:xfrm>
          <a:prstGeom prst="rect">
            <a:avLst/>
          </a:prstGeom>
          <a:noFill/>
        </p:spPr>
        <p:txBody>
          <a:bodyPr wrap="square" rtlCol="0">
            <a:spAutoFit/>
          </a:bodyPr>
          <a:lstStyle/>
          <a:p>
            <a:pPr algn="just"/>
            <a:r>
              <a:rPr lang="en-US" sz="2200" dirty="0" err="1" smtClean="0">
                <a:solidFill>
                  <a:srgbClr val="F731E9"/>
                </a:solidFill>
                <a:latin typeface="Times New Roman" panose="02020603050405020304" pitchFamily="18" charset="0"/>
                <a:cs typeface="Times New Roman" panose="02020603050405020304" pitchFamily="18" charset="0"/>
              </a:rPr>
              <a:t>Tả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hoa</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và</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búp</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ngô</a:t>
            </a:r>
            <a:r>
              <a:rPr lang="en-US" sz="2200" dirty="0" smtClean="0">
                <a:solidFill>
                  <a:srgbClr val="F731E9"/>
                </a:solidFill>
                <a:latin typeface="Times New Roman" panose="02020603050405020304" pitchFamily="18" charset="0"/>
                <a:cs typeface="Times New Roman" panose="02020603050405020304" pitchFamily="18" charset="0"/>
              </a:rPr>
              <a:t> non </a:t>
            </a:r>
            <a:r>
              <a:rPr lang="en-US" sz="2200" dirty="0" err="1" smtClean="0">
                <a:solidFill>
                  <a:srgbClr val="F731E9"/>
                </a:solidFill>
                <a:latin typeface="Times New Roman" panose="02020603050405020304" pitchFamily="18" charset="0"/>
                <a:cs typeface="Times New Roman" panose="02020603050405020304" pitchFamily="18" charset="0"/>
              </a:rPr>
              <a:t>giai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đoạn</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đơm</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hoa</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kết</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trái</a:t>
            </a:r>
            <a:r>
              <a:rPr lang="en-US" sz="2200" dirty="0" smtClean="0">
                <a:solidFill>
                  <a:srgbClr val="F731E9"/>
                </a:solidFill>
                <a:latin typeface="Times New Roman" panose="02020603050405020304" pitchFamily="18" charset="0"/>
                <a:cs typeface="Times New Roman" panose="02020603050405020304" pitchFamily="18" charset="0"/>
              </a:rPr>
              <a:t>.</a:t>
            </a:r>
            <a:endParaRPr lang="vi-VN" sz="2200" dirty="0">
              <a:solidFill>
                <a:srgbClr val="FF0000"/>
              </a:solidFill>
              <a:latin typeface="+mj-lt"/>
            </a:endParaRPr>
          </a:p>
        </p:txBody>
      </p:sp>
      <p:sp>
        <p:nvSpPr>
          <p:cNvPr id="14" name="TextBox 13"/>
          <p:cNvSpPr txBox="1"/>
          <p:nvPr/>
        </p:nvSpPr>
        <p:spPr>
          <a:xfrm>
            <a:off x="1273364" y="3551043"/>
            <a:ext cx="3744416" cy="769441"/>
          </a:xfrm>
          <a:prstGeom prst="rect">
            <a:avLst/>
          </a:prstGeom>
          <a:noFill/>
        </p:spPr>
        <p:txBody>
          <a:bodyPr wrap="square" rtlCol="0">
            <a:spAutoFit/>
          </a:bodyPr>
          <a:lstStyle/>
          <a:p>
            <a:pPr algn="just"/>
            <a:r>
              <a:rPr lang="en-US" sz="2200" dirty="0" err="1" smtClean="0">
                <a:solidFill>
                  <a:srgbClr val="F731E9"/>
                </a:solidFill>
                <a:latin typeface="Times New Roman" panose="02020603050405020304" pitchFamily="18" charset="0"/>
                <a:cs typeface="Times New Roman" panose="02020603050405020304" pitchFamily="18" charset="0"/>
              </a:rPr>
              <a:t>Tả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hoa</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lá</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và</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bắp</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ngô</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giai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đoạn</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thu</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hoạch</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được</a:t>
            </a:r>
            <a:r>
              <a:rPr lang="en-US" sz="2200" dirty="0" smtClean="0">
                <a:solidFill>
                  <a:srgbClr val="F731E9"/>
                </a:solidFill>
                <a:latin typeface="Times New Roman" panose="02020603050405020304" pitchFamily="18" charset="0"/>
                <a:cs typeface="Times New Roman" panose="02020603050405020304" pitchFamily="18" charset="0"/>
              </a:rPr>
              <a:t>.</a:t>
            </a:r>
            <a:endParaRPr lang="vi-VN" sz="2200" dirty="0">
              <a:solidFill>
                <a:srgbClr val="FF0000"/>
              </a:solidFill>
              <a:latin typeface="+mj-lt"/>
            </a:endParaRPr>
          </a:p>
        </p:txBody>
      </p:sp>
      <p:sp>
        <p:nvSpPr>
          <p:cNvPr id="15" name="TextBox 14"/>
          <p:cNvSpPr txBox="1"/>
          <p:nvPr/>
        </p:nvSpPr>
        <p:spPr>
          <a:xfrm>
            <a:off x="2614258" y="171888"/>
            <a:ext cx="1152128" cy="430887"/>
          </a:xfrm>
          <a:prstGeom prst="rect">
            <a:avLst/>
          </a:prstGeom>
          <a:noFill/>
        </p:spPr>
        <p:txBody>
          <a:bodyPr wrap="square" rtlCol="0">
            <a:spAutoFit/>
          </a:bodyPr>
          <a:lstStyle/>
          <a:p>
            <a:pPr algn="just"/>
            <a:r>
              <a:rPr lang="en-US" sz="2200" b="1" dirty="0" err="1" smtClean="0">
                <a:solidFill>
                  <a:srgbClr val="0070C0"/>
                </a:solidFill>
                <a:latin typeface="Times New Roman" panose="02020603050405020304" pitchFamily="18" charset="0"/>
                <a:cs typeface="Times New Roman" panose="02020603050405020304" pitchFamily="18" charset="0"/>
              </a:rPr>
              <a:t>Bãi</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ngô</a:t>
            </a:r>
            <a:endParaRPr lang="vi-VN" sz="2200" b="1" dirty="0">
              <a:solidFill>
                <a:srgbClr val="0070C0"/>
              </a:solidFill>
              <a:latin typeface="+mj-lt"/>
            </a:endParaRPr>
          </a:p>
        </p:txBody>
      </p:sp>
      <p:cxnSp>
        <p:nvCxnSpPr>
          <p:cNvPr id="6" name="Straight Connector 5"/>
          <p:cNvCxnSpPr/>
          <p:nvPr/>
        </p:nvCxnSpPr>
        <p:spPr>
          <a:xfrm>
            <a:off x="1258868" y="518865"/>
            <a:ext cx="0" cy="3822145"/>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147300" y="518865"/>
            <a:ext cx="0" cy="3822145"/>
          </a:xfrm>
          <a:prstGeom prst="line">
            <a:avLst/>
          </a:prstGeom>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110236" y="2417040"/>
            <a:ext cx="892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0236" y="3404906"/>
            <a:ext cx="892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0236" y="4320484"/>
            <a:ext cx="892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0236" y="1282816"/>
            <a:ext cx="892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18170" y="187063"/>
            <a:ext cx="2088232" cy="430887"/>
          </a:xfrm>
          <a:prstGeom prst="rect">
            <a:avLst/>
          </a:prstGeom>
          <a:noFill/>
        </p:spPr>
        <p:txBody>
          <a:bodyPr wrap="square" rtlCol="0">
            <a:spAutoFit/>
          </a:bodyPr>
          <a:lstStyle/>
          <a:p>
            <a:pPr algn="just"/>
            <a:r>
              <a:rPr lang="en-US" sz="2200" b="1" dirty="0" err="1" smtClean="0">
                <a:solidFill>
                  <a:srgbClr val="0070C0"/>
                </a:solidFill>
                <a:latin typeface="Times New Roman" panose="02020603050405020304" pitchFamily="18" charset="0"/>
                <a:cs typeface="Times New Roman" panose="02020603050405020304" pitchFamily="18" charset="0"/>
              </a:rPr>
              <a:t>Cây</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mai</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tứ</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quý</a:t>
            </a:r>
            <a:endParaRPr lang="vi-VN" sz="2200" b="1" dirty="0">
              <a:solidFill>
                <a:srgbClr val="0070C0"/>
              </a:solidFill>
              <a:latin typeface="+mj-lt"/>
            </a:endParaRPr>
          </a:p>
        </p:txBody>
      </p:sp>
      <p:sp>
        <p:nvSpPr>
          <p:cNvPr id="24" name="TextBox 23"/>
          <p:cNvSpPr txBox="1"/>
          <p:nvPr/>
        </p:nvSpPr>
        <p:spPr>
          <a:xfrm>
            <a:off x="5161795" y="1318084"/>
            <a:ext cx="3744416" cy="1107996"/>
          </a:xfrm>
          <a:prstGeom prst="rect">
            <a:avLst/>
          </a:prstGeom>
          <a:noFill/>
        </p:spPr>
        <p:txBody>
          <a:bodyPr wrap="square" rtlCol="0">
            <a:spAutoFit/>
          </a:bodyPr>
          <a:lstStyle/>
          <a:p>
            <a:pPr algn="just"/>
            <a:r>
              <a:rPr lang="en-US" sz="2200" dirty="0" err="1" smtClean="0">
                <a:solidFill>
                  <a:srgbClr val="F731E9"/>
                </a:solidFill>
                <a:latin typeface="Times New Roman" panose="02020603050405020304" pitchFamily="18" charset="0"/>
                <a:cs typeface="Times New Roman" panose="02020603050405020304" pitchFamily="18" charset="0"/>
              </a:rPr>
              <a:t>Giới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thiệu</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bao</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quát</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về</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cây</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mai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chiều</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cao</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dáng</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thân</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tán</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gốc</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cành</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nhánh</a:t>
            </a:r>
            <a:r>
              <a:rPr lang="en-US" sz="2200" dirty="0" smtClean="0">
                <a:solidFill>
                  <a:srgbClr val="F731E9"/>
                </a:solidFill>
                <a:latin typeface="Times New Roman" panose="02020603050405020304" pitchFamily="18" charset="0"/>
                <a:cs typeface="Times New Roman" panose="02020603050405020304" pitchFamily="18" charset="0"/>
              </a:rPr>
              <a:t>)</a:t>
            </a:r>
            <a:endParaRPr lang="vi-VN" sz="2200" dirty="0">
              <a:solidFill>
                <a:srgbClr val="FF0000"/>
              </a:solidFill>
              <a:latin typeface="+mj-lt"/>
            </a:endParaRPr>
          </a:p>
        </p:txBody>
      </p:sp>
      <p:sp>
        <p:nvSpPr>
          <p:cNvPr id="25" name="TextBox 24"/>
          <p:cNvSpPr txBox="1"/>
          <p:nvPr/>
        </p:nvSpPr>
        <p:spPr>
          <a:xfrm>
            <a:off x="5161795" y="2603134"/>
            <a:ext cx="3744416" cy="430887"/>
          </a:xfrm>
          <a:prstGeom prst="rect">
            <a:avLst/>
          </a:prstGeom>
          <a:noFill/>
        </p:spPr>
        <p:txBody>
          <a:bodyPr wrap="square" rtlCol="0">
            <a:spAutoFit/>
          </a:bodyPr>
          <a:lstStyle/>
          <a:p>
            <a:pPr algn="just"/>
            <a:r>
              <a:rPr lang="en-US" sz="2200" dirty="0" err="1" smtClean="0">
                <a:solidFill>
                  <a:srgbClr val="F731E9"/>
                </a:solidFill>
                <a:latin typeface="Times New Roman" panose="02020603050405020304" pitchFamily="18" charset="0"/>
                <a:cs typeface="Times New Roman" panose="02020603050405020304" pitchFamily="18" charset="0"/>
              </a:rPr>
              <a:t>Đi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sâu</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cánh</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hoa</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và</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quả</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mai</a:t>
            </a:r>
            <a:r>
              <a:rPr lang="en-US" sz="2200" dirty="0" smtClean="0">
                <a:solidFill>
                  <a:srgbClr val="F731E9"/>
                </a:solidFill>
                <a:latin typeface="Times New Roman" panose="02020603050405020304" pitchFamily="18" charset="0"/>
                <a:cs typeface="Times New Roman" panose="02020603050405020304" pitchFamily="18" charset="0"/>
              </a:rPr>
              <a:t>.</a:t>
            </a:r>
            <a:endParaRPr lang="vi-VN" sz="2200" dirty="0">
              <a:solidFill>
                <a:srgbClr val="FF0000"/>
              </a:solidFill>
              <a:latin typeface="+mj-lt"/>
            </a:endParaRPr>
          </a:p>
        </p:txBody>
      </p:sp>
      <p:sp>
        <p:nvSpPr>
          <p:cNvPr id="26" name="TextBox 25"/>
          <p:cNvSpPr txBox="1"/>
          <p:nvPr/>
        </p:nvSpPr>
        <p:spPr>
          <a:xfrm>
            <a:off x="5161795" y="3580961"/>
            <a:ext cx="3744416" cy="769441"/>
          </a:xfrm>
          <a:prstGeom prst="rect">
            <a:avLst/>
          </a:prstGeom>
          <a:noFill/>
        </p:spPr>
        <p:txBody>
          <a:bodyPr wrap="square" rtlCol="0">
            <a:spAutoFit/>
          </a:bodyPr>
          <a:lstStyle/>
          <a:p>
            <a:pPr algn="just"/>
            <a:r>
              <a:rPr lang="en-US" sz="2200" dirty="0" err="1" smtClean="0">
                <a:solidFill>
                  <a:srgbClr val="F731E9"/>
                </a:solidFill>
                <a:latin typeface="Times New Roman" panose="02020603050405020304" pitchFamily="18" charset="0"/>
                <a:cs typeface="Times New Roman" panose="02020603050405020304" pitchFamily="18" charset="0"/>
              </a:rPr>
              <a:t>Nêu</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cảm</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nghĩ</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của</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người</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miêu</a:t>
            </a:r>
            <a:r>
              <a:rPr lang="en-US" sz="2200" dirty="0" smtClean="0">
                <a:solidFill>
                  <a:srgbClr val="F731E9"/>
                </a:solidFill>
                <a:latin typeface="Times New Roman" panose="02020603050405020304" pitchFamily="18" charset="0"/>
                <a:cs typeface="Times New Roman" panose="02020603050405020304" pitchFamily="18" charset="0"/>
              </a:rPr>
              <a:t> </a:t>
            </a:r>
            <a:r>
              <a:rPr lang="en-US" sz="2200" dirty="0" err="1" smtClean="0">
                <a:solidFill>
                  <a:srgbClr val="F731E9"/>
                </a:solidFill>
                <a:latin typeface="Times New Roman" panose="02020603050405020304" pitchFamily="18" charset="0"/>
                <a:cs typeface="Times New Roman" panose="02020603050405020304" pitchFamily="18" charset="0"/>
              </a:rPr>
              <a:t>tả</a:t>
            </a:r>
            <a:r>
              <a:rPr lang="en-US" sz="2200" dirty="0" smtClean="0">
                <a:solidFill>
                  <a:srgbClr val="F731E9"/>
                </a:solidFill>
                <a:latin typeface="Times New Roman" panose="02020603050405020304" pitchFamily="18" charset="0"/>
                <a:cs typeface="Times New Roman" panose="02020603050405020304" pitchFamily="18" charset="0"/>
              </a:rPr>
              <a:t>.</a:t>
            </a:r>
            <a:endParaRPr lang="vi-VN" sz="2200" dirty="0">
              <a:solidFill>
                <a:srgbClr val="FF0000"/>
              </a:solidFill>
              <a:latin typeface="+mj-lt"/>
            </a:endParaRPr>
          </a:p>
        </p:txBody>
      </p:sp>
      <p:sp>
        <p:nvSpPr>
          <p:cNvPr id="27" name="TextBox 26"/>
          <p:cNvSpPr txBox="1"/>
          <p:nvPr/>
        </p:nvSpPr>
        <p:spPr>
          <a:xfrm>
            <a:off x="1187624" y="656943"/>
            <a:ext cx="4149412" cy="430887"/>
          </a:xfrm>
          <a:prstGeom prst="rect">
            <a:avLst/>
          </a:prstGeom>
          <a:noFill/>
        </p:spPr>
        <p:txBody>
          <a:bodyPr wrap="square" rtlCol="0">
            <a:spAutoFit/>
          </a:bodyPr>
          <a:lstStyle/>
          <a:p>
            <a:pPr algn="ctr"/>
            <a:r>
              <a:rPr lang="en-US" sz="2200" dirty="0" err="1" smtClean="0">
                <a:solidFill>
                  <a:srgbClr val="C00000"/>
                </a:solidFill>
                <a:latin typeface="Times New Roman" panose="02020603050405020304" pitchFamily="18" charset="0"/>
                <a:cs typeface="Times New Roman" panose="02020603050405020304" pitchFamily="18" charset="0"/>
              </a:rPr>
              <a:t>Tả</a:t>
            </a:r>
            <a:r>
              <a:rPr lang="en-US" sz="2200" dirty="0" smtClean="0">
                <a:solidFill>
                  <a:srgbClr val="C00000"/>
                </a:solidFill>
                <a:latin typeface="Times New Roman" panose="02020603050405020304" pitchFamily="18" charset="0"/>
                <a:cs typeface="Times New Roman" panose="02020603050405020304" pitchFamily="18" charset="0"/>
              </a:rPr>
              <a:t> </a:t>
            </a:r>
            <a:r>
              <a:rPr lang="en-US" sz="2200" dirty="0" err="1" smtClean="0">
                <a:solidFill>
                  <a:srgbClr val="C00000"/>
                </a:solidFill>
                <a:latin typeface="Times New Roman" panose="02020603050405020304" pitchFamily="18" charset="0"/>
                <a:cs typeface="Times New Roman" panose="02020603050405020304" pitchFamily="18" charset="0"/>
              </a:rPr>
              <a:t>từng</a:t>
            </a:r>
            <a:r>
              <a:rPr lang="en-US" sz="2200" dirty="0" smtClean="0">
                <a:solidFill>
                  <a:srgbClr val="C00000"/>
                </a:solidFill>
                <a:latin typeface="Times New Roman" panose="02020603050405020304" pitchFamily="18" charset="0"/>
                <a:cs typeface="Times New Roman" panose="02020603050405020304" pitchFamily="18" charset="0"/>
              </a:rPr>
              <a:t> </a:t>
            </a:r>
            <a:r>
              <a:rPr lang="en-US" sz="2200" dirty="0" err="1" smtClean="0">
                <a:solidFill>
                  <a:srgbClr val="C00000"/>
                </a:solidFill>
                <a:latin typeface="Times New Roman" panose="02020603050405020304" pitchFamily="18" charset="0"/>
                <a:cs typeface="Times New Roman" panose="02020603050405020304" pitchFamily="18" charset="0"/>
              </a:rPr>
              <a:t>thời</a:t>
            </a:r>
            <a:r>
              <a:rPr lang="en-US" sz="2200" dirty="0" smtClean="0">
                <a:solidFill>
                  <a:srgbClr val="C00000"/>
                </a:solidFill>
                <a:latin typeface="Times New Roman" panose="02020603050405020304" pitchFamily="18" charset="0"/>
                <a:cs typeface="Times New Roman" panose="02020603050405020304" pitchFamily="18" charset="0"/>
              </a:rPr>
              <a:t> </a:t>
            </a:r>
            <a:r>
              <a:rPr lang="en-US" sz="2200" dirty="0" err="1" smtClean="0">
                <a:solidFill>
                  <a:srgbClr val="C00000"/>
                </a:solidFill>
                <a:latin typeface="Times New Roman" panose="02020603050405020304" pitchFamily="18" charset="0"/>
                <a:cs typeface="Times New Roman" panose="02020603050405020304" pitchFamily="18" charset="0"/>
              </a:rPr>
              <a:t>kì</a:t>
            </a:r>
            <a:r>
              <a:rPr lang="en-US" sz="2200" dirty="0" smtClean="0">
                <a:solidFill>
                  <a:srgbClr val="C00000"/>
                </a:solidFill>
                <a:latin typeface="Times New Roman" panose="02020603050405020304" pitchFamily="18" charset="0"/>
                <a:cs typeface="Times New Roman" panose="02020603050405020304" pitchFamily="18" charset="0"/>
              </a:rPr>
              <a:t> </a:t>
            </a:r>
            <a:r>
              <a:rPr lang="en-US" sz="2200" dirty="0" err="1" smtClean="0">
                <a:solidFill>
                  <a:srgbClr val="C00000"/>
                </a:solidFill>
                <a:latin typeface="Times New Roman" panose="02020603050405020304" pitchFamily="18" charset="0"/>
                <a:cs typeface="Times New Roman" panose="02020603050405020304" pitchFamily="18" charset="0"/>
              </a:rPr>
              <a:t>phát</a:t>
            </a:r>
            <a:r>
              <a:rPr lang="en-US" sz="2200" dirty="0" smtClean="0">
                <a:solidFill>
                  <a:srgbClr val="C00000"/>
                </a:solidFill>
                <a:latin typeface="Times New Roman" panose="02020603050405020304" pitchFamily="18" charset="0"/>
                <a:cs typeface="Times New Roman" panose="02020603050405020304" pitchFamily="18" charset="0"/>
              </a:rPr>
              <a:t> </a:t>
            </a:r>
            <a:r>
              <a:rPr lang="en-US" sz="2200" dirty="0" err="1" smtClean="0">
                <a:solidFill>
                  <a:srgbClr val="C00000"/>
                </a:solidFill>
                <a:latin typeface="Times New Roman" panose="02020603050405020304" pitchFamily="18" charset="0"/>
                <a:cs typeface="Times New Roman" panose="02020603050405020304" pitchFamily="18" charset="0"/>
              </a:rPr>
              <a:t>triển</a:t>
            </a:r>
            <a:r>
              <a:rPr lang="en-US" sz="2200" dirty="0" smtClean="0">
                <a:solidFill>
                  <a:srgbClr val="C00000"/>
                </a:solidFill>
                <a:latin typeface="Times New Roman" panose="02020603050405020304" pitchFamily="18" charset="0"/>
                <a:cs typeface="Times New Roman" panose="02020603050405020304" pitchFamily="18" charset="0"/>
              </a:rPr>
              <a:t> </a:t>
            </a:r>
            <a:r>
              <a:rPr lang="en-US" sz="2200" dirty="0" err="1" smtClean="0">
                <a:solidFill>
                  <a:srgbClr val="C00000"/>
                </a:solidFill>
                <a:latin typeface="Times New Roman" panose="02020603050405020304" pitchFamily="18" charset="0"/>
                <a:cs typeface="Times New Roman" panose="02020603050405020304" pitchFamily="18" charset="0"/>
              </a:rPr>
              <a:t>của</a:t>
            </a:r>
            <a:r>
              <a:rPr lang="en-US" sz="2200" dirty="0" smtClean="0">
                <a:solidFill>
                  <a:srgbClr val="C00000"/>
                </a:solidFill>
                <a:latin typeface="Times New Roman" panose="02020603050405020304" pitchFamily="18" charset="0"/>
                <a:cs typeface="Times New Roman" panose="02020603050405020304" pitchFamily="18" charset="0"/>
              </a:rPr>
              <a:t> </a:t>
            </a:r>
            <a:r>
              <a:rPr lang="en-US" sz="2200" dirty="0" err="1" smtClean="0">
                <a:solidFill>
                  <a:srgbClr val="C00000"/>
                </a:solidFill>
                <a:latin typeface="Times New Roman" panose="02020603050405020304" pitchFamily="18" charset="0"/>
                <a:cs typeface="Times New Roman" panose="02020603050405020304" pitchFamily="18" charset="0"/>
              </a:rPr>
              <a:t>cây</a:t>
            </a:r>
            <a:endParaRPr lang="vi-VN" sz="2200" dirty="0">
              <a:solidFill>
                <a:srgbClr val="C00000"/>
              </a:solidFill>
              <a:latin typeface="+mj-lt"/>
            </a:endParaRPr>
          </a:p>
        </p:txBody>
      </p:sp>
      <p:sp>
        <p:nvSpPr>
          <p:cNvPr id="28" name="TextBox 27"/>
          <p:cNvSpPr txBox="1"/>
          <p:nvPr/>
        </p:nvSpPr>
        <p:spPr>
          <a:xfrm>
            <a:off x="5007624" y="682652"/>
            <a:ext cx="4149412" cy="430887"/>
          </a:xfrm>
          <a:prstGeom prst="rect">
            <a:avLst/>
          </a:prstGeom>
          <a:noFill/>
        </p:spPr>
        <p:txBody>
          <a:bodyPr wrap="square" rtlCol="0">
            <a:spAutoFit/>
          </a:bodyPr>
          <a:lstStyle/>
          <a:p>
            <a:pPr algn="ctr"/>
            <a:r>
              <a:rPr lang="en-US" sz="2200" dirty="0" err="1" smtClean="0">
                <a:solidFill>
                  <a:srgbClr val="C00000"/>
                </a:solidFill>
                <a:latin typeface="Times New Roman" panose="02020603050405020304" pitchFamily="18" charset="0"/>
                <a:cs typeface="Times New Roman" panose="02020603050405020304" pitchFamily="18" charset="0"/>
              </a:rPr>
              <a:t>Tả</a:t>
            </a:r>
            <a:r>
              <a:rPr lang="en-US" sz="2200" dirty="0" smtClean="0">
                <a:solidFill>
                  <a:srgbClr val="C00000"/>
                </a:solidFill>
                <a:latin typeface="Times New Roman" panose="02020603050405020304" pitchFamily="18" charset="0"/>
                <a:cs typeface="Times New Roman" panose="02020603050405020304" pitchFamily="18" charset="0"/>
              </a:rPr>
              <a:t> </a:t>
            </a:r>
            <a:r>
              <a:rPr lang="en-US" sz="2200" dirty="0" err="1" smtClean="0">
                <a:solidFill>
                  <a:srgbClr val="C00000"/>
                </a:solidFill>
                <a:latin typeface="Times New Roman" panose="02020603050405020304" pitchFamily="18" charset="0"/>
                <a:cs typeface="Times New Roman" panose="02020603050405020304" pitchFamily="18" charset="0"/>
              </a:rPr>
              <a:t>từng</a:t>
            </a:r>
            <a:r>
              <a:rPr lang="en-US" sz="2200" dirty="0" smtClean="0">
                <a:solidFill>
                  <a:srgbClr val="C00000"/>
                </a:solidFill>
                <a:latin typeface="Times New Roman" panose="02020603050405020304" pitchFamily="18" charset="0"/>
                <a:cs typeface="Times New Roman" panose="02020603050405020304" pitchFamily="18" charset="0"/>
              </a:rPr>
              <a:t> </a:t>
            </a:r>
            <a:r>
              <a:rPr lang="en-US" sz="2200" dirty="0" err="1" smtClean="0">
                <a:solidFill>
                  <a:srgbClr val="C00000"/>
                </a:solidFill>
                <a:latin typeface="Times New Roman" panose="02020603050405020304" pitchFamily="18" charset="0"/>
                <a:cs typeface="Times New Roman" panose="02020603050405020304" pitchFamily="18" charset="0"/>
              </a:rPr>
              <a:t>bộ</a:t>
            </a:r>
            <a:r>
              <a:rPr lang="en-US" sz="2200" dirty="0" smtClean="0">
                <a:solidFill>
                  <a:srgbClr val="C00000"/>
                </a:solidFill>
                <a:latin typeface="Times New Roman" panose="02020603050405020304" pitchFamily="18" charset="0"/>
                <a:cs typeface="Times New Roman" panose="02020603050405020304" pitchFamily="18" charset="0"/>
              </a:rPr>
              <a:t> </a:t>
            </a:r>
            <a:r>
              <a:rPr lang="en-US" sz="2200" dirty="0" err="1" smtClean="0">
                <a:solidFill>
                  <a:srgbClr val="C00000"/>
                </a:solidFill>
                <a:latin typeface="Times New Roman" panose="02020603050405020304" pitchFamily="18" charset="0"/>
                <a:cs typeface="Times New Roman" panose="02020603050405020304" pitchFamily="18" charset="0"/>
              </a:rPr>
              <a:t>phận</a:t>
            </a:r>
            <a:r>
              <a:rPr lang="en-US" sz="2200" dirty="0" smtClean="0">
                <a:solidFill>
                  <a:srgbClr val="C00000"/>
                </a:solidFill>
                <a:latin typeface="Times New Roman" panose="02020603050405020304" pitchFamily="18" charset="0"/>
                <a:cs typeface="Times New Roman" panose="02020603050405020304" pitchFamily="18" charset="0"/>
              </a:rPr>
              <a:t> </a:t>
            </a:r>
            <a:r>
              <a:rPr lang="en-US" sz="2200" dirty="0" err="1" smtClean="0">
                <a:solidFill>
                  <a:srgbClr val="C00000"/>
                </a:solidFill>
                <a:latin typeface="Times New Roman" panose="02020603050405020304" pitchFamily="18" charset="0"/>
                <a:cs typeface="Times New Roman" panose="02020603050405020304" pitchFamily="18" charset="0"/>
              </a:rPr>
              <a:t>của</a:t>
            </a:r>
            <a:r>
              <a:rPr lang="en-US" sz="2200" dirty="0" smtClean="0">
                <a:solidFill>
                  <a:srgbClr val="C00000"/>
                </a:solidFill>
                <a:latin typeface="Times New Roman" panose="02020603050405020304" pitchFamily="18" charset="0"/>
                <a:cs typeface="Times New Roman" panose="02020603050405020304" pitchFamily="18" charset="0"/>
              </a:rPr>
              <a:t> </a:t>
            </a:r>
            <a:r>
              <a:rPr lang="en-US" sz="2200" dirty="0" err="1" smtClean="0">
                <a:solidFill>
                  <a:srgbClr val="C00000"/>
                </a:solidFill>
                <a:latin typeface="Times New Roman" panose="02020603050405020304" pitchFamily="18" charset="0"/>
                <a:cs typeface="Times New Roman" panose="02020603050405020304" pitchFamily="18" charset="0"/>
              </a:rPr>
              <a:t>cây</a:t>
            </a:r>
            <a:endParaRPr lang="vi-VN" sz="2200" dirty="0">
              <a:solidFill>
                <a:srgbClr val="C00000"/>
              </a:solidFill>
              <a:latin typeface="+mj-lt"/>
            </a:endParaRPr>
          </a:p>
        </p:txBody>
      </p:sp>
    </p:spTree>
    <p:extLst>
      <p:ext uri="{BB962C8B-B14F-4D97-AF65-F5344CB8AC3E}">
        <p14:creationId xmlns:p14="http://schemas.microsoft.com/office/powerpoint/2010/main" val="3950596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0" y="0"/>
            <a:ext cx="9144000" cy="5109270"/>
            <a:chOff x="1828800" y="932844"/>
            <a:chExt cx="8382000" cy="4992311"/>
          </a:xfrm>
          <a:effectLst>
            <a:outerShdw blurRad="50800" dist="38100" dir="5400000" algn="t" rotWithShape="0">
              <a:prstClr val="black">
                <a:alpha val="40000"/>
              </a:prstClr>
            </a:outerShdw>
          </a:effectLst>
        </p:grpSpPr>
        <p:sp>
          <p:nvSpPr>
            <p:cNvPr id="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7" name="TextBox 6"/>
          <p:cNvSpPr txBox="1"/>
          <p:nvPr/>
        </p:nvSpPr>
        <p:spPr>
          <a:xfrm>
            <a:off x="2072560" y="171892"/>
            <a:ext cx="5112568" cy="523220"/>
          </a:xfrm>
          <a:prstGeom prst="rect">
            <a:avLst/>
          </a:prstGeom>
          <a:noFill/>
        </p:spPr>
        <p:txBody>
          <a:bodyPr wrap="square" rtlCol="0">
            <a:spAutoFit/>
          </a:bodyPr>
          <a:lstStyle/>
          <a:p>
            <a:pPr algn="ctr"/>
            <a:r>
              <a:rPr lang="en-US" sz="2800" b="1" dirty="0" err="1" smtClean="0">
                <a:solidFill>
                  <a:srgbClr val="C00000"/>
                </a:solidFill>
                <a:latin typeface="Times New Roman" panose="02020603050405020304" pitchFamily="18" charset="0"/>
                <a:cs typeface="Times New Roman" panose="02020603050405020304" pitchFamily="18" charset="0"/>
              </a:rPr>
              <a:t>Cấu</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tạo</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bài</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văn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miêu</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tả</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câ</a:t>
            </a:r>
            <a:r>
              <a:rPr lang="en-US" sz="2800" b="1" dirty="0" err="1" smtClean="0">
                <a:solidFill>
                  <a:srgbClr val="C00000"/>
                </a:solidFill>
                <a:latin typeface="Times New Roman" panose="02020603050405020304" pitchFamily="18" charset="0"/>
                <a:cs typeface="Times New Roman" panose="02020603050405020304" pitchFamily="18" charset="0"/>
              </a:rPr>
              <a:t>y</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cối</a:t>
            </a:r>
            <a:endParaRPr lang="vi-VN" sz="2800" b="1" dirty="0">
              <a:solidFill>
                <a:srgbClr val="C00000"/>
              </a:solidFill>
              <a:latin typeface="+mj-lt"/>
            </a:endParaRPr>
          </a:p>
        </p:txBody>
      </p:sp>
      <p:sp>
        <p:nvSpPr>
          <p:cNvPr id="8" name="TextBox 7"/>
          <p:cNvSpPr txBox="1"/>
          <p:nvPr/>
        </p:nvSpPr>
        <p:spPr>
          <a:xfrm>
            <a:off x="202100" y="771550"/>
            <a:ext cx="8853489" cy="430887"/>
          </a:xfrm>
          <a:prstGeom prst="rect">
            <a:avLst/>
          </a:prstGeom>
          <a:noFill/>
        </p:spPr>
        <p:txBody>
          <a:bodyPr wrap="square" rtlCol="0">
            <a:spAutoFit/>
          </a:bodyPr>
          <a:lstStyle/>
          <a:p>
            <a:pPr algn="just"/>
            <a:r>
              <a:rPr lang="en-US" sz="2200" dirty="0" smtClean="0">
                <a:solidFill>
                  <a:srgbClr val="00B050"/>
                </a:solidFill>
                <a:latin typeface="Times New Roman" panose="02020603050405020304" pitchFamily="18" charset="0"/>
                <a:cs typeface="Times New Roman" panose="02020603050405020304" pitchFamily="18" charset="0"/>
              </a:rPr>
              <a:t>II/ </a:t>
            </a:r>
            <a:r>
              <a:rPr lang="en-US" sz="2200" dirty="0" err="1" smtClean="0">
                <a:solidFill>
                  <a:srgbClr val="00B050"/>
                </a:solidFill>
                <a:latin typeface="Times New Roman" panose="02020603050405020304" pitchFamily="18" charset="0"/>
                <a:cs typeface="Times New Roman" panose="02020603050405020304" pitchFamily="18" charset="0"/>
              </a:rPr>
              <a:t>Ghi</a:t>
            </a:r>
            <a:r>
              <a:rPr lang="en-US" sz="2200" dirty="0" smtClean="0">
                <a:solidFill>
                  <a:srgbClr val="00B050"/>
                </a:solidFill>
                <a:latin typeface="Times New Roman" panose="02020603050405020304" pitchFamily="18" charset="0"/>
                <a:cs typeface="Times New Roman" panose="02020603050405020304" pitchFamily="18" charset="0"/>
              </a:rPr>
              <a:t> </a:t>
            </a:r>
            <a:r>
              <a:rPr lang="en-US" sz="2200" dirty="0" err="1" smtClean="0">
                <a:solidFill>
                  <a:srgbClr val="00B050"/>
                </a:solidFill>
                <a:latin typeface="Times New Roman" panose="02020603050405020304" pitchFamily="18" charset="0"/>
                <a:cs typeface="Times New Roman" panose="02020603050405020304" pitchFamily="18" charset="0"/>
              </a:rPr>
              <a:t>nhớ</a:t>
            </a:r>
            <a:endParaRPr lang="en-US" sz="2200" dirty="0" smtClean="0">
              <a:solidFill>
                <a:srgbClr val="00B05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51520" y="1379146"/>
            <a:ext cx="8496944" cy="28083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err="1" smtClean="0">
                <a:solidFill>
                  <a:srgbClr val="FF0000"/>
                </a:solidFill>
                <a:latin typeface="Times New Roman" panose="02020603050405020304" pitchFamily="18" charset="0"/>
                <a:cs typeface="Times New Roman" panose="02020603050405020304" pitchFamily="18" charset="0"/>
              </a:rPr>
              <a:t>Bài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văn</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miêu</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tả</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cây</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cối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thường</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có</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ba</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phần</a:t>
            </a:r>
            <a:r>
              <a:rPr lang="en-US" sz="2600" dirty="0" smtClean="0">
                <a:solidFill>
                  <a:srgbClr val="FF0000"/>
                </a:solidFill>
                <a:latin typeface="Times New Roman" panose="02020603050405020304" pitchFamily="18" charset="0"/>
                <a:cs typeface="Times New Roman" panose="02020603050405020304" pitchFamily="18" charset="0"/>
              </a:rPr>
              <a:t>:</a:t>
            </a:r>
          </a:p>
          <a:p>
            <a:pPr marL="457200" indent="-457200" algn="just">
              <a:buAutoNum type="arabicPeriod"/>
            </a:pPr>
            <a:r>
              <a:rPr lang="en-US" sz="2600" dirty="0" err="1" smtClean="0">
                <a:solidFill>
                  <a:srgbClr val="FF0000"/>
                </a:solidFill>
                <a:latin typeface="Times New Roman" panose="02020603050405020304" pitchFamily="18" charset="0"/>
                <a:cs typeface="Times New Roman" panose="02020603050405020304" pitchFamily="18" charset="0"/>
              </a:rPr>
              <a:t>Mở</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bài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Tả</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hoặc</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giới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thiệu</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bao</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quát</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về</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cây</a:t>
            </a:r>
            <a:r>
              <a:rPr lang="en-US" sz="2600" dirty="0" smtClean="0">
                <a:solidFill>
                  <a:srgbClr val="FF0000"/>
                </a:solidFill>
                <a:latin typeface="Times New Roman" panose="02020603050405020304" pitchFamily="18" charset="0"/>
                <a:cs typeface="Times New Roman" panose="02020603050405020304" pitchFamily="18" charset="0"/>
              </a:rPr>
              <a:t>.</a:t>
            </a:r>
          </a:p>
          <a:p>
            <a:pPr marL="457200" indent="-457200" algn="just">
              <a:buAutoNum type="arabicPeriod"/>
            </a:pPr>
            <a:r>
              <a:rPr lang="en-US" sz="2600" dirty="0" err="1" smtClean="0">
                <a:solidFill>
                  <a:srgbClr val="FF0000"/>
                </a:solidFill>
                <a:latin typeface="Times New Roman" panose="02020603050405020304" pitchFamily="18" charset="0"/>
                <a:cs typeface="Times New Roman" panose="02020603050405020304" pitchFamily="18" charset="0"/>
              </a:rPr>
              <a:t>Thân</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bài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Tả</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từng</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bộ</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phận</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của</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cây</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hoặc</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tả</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từng</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thời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kì</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phát</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triển</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của</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cây</a:t>
            </a:r>
            <a:r>
              <a:rPr lang="en-US" sz="2600" dirty="0" smtClean="0">
                <a:solidFill>
                  <a:srgbClr val="FF0000"/>
                </a:solidFill>
                <a:latin typeface="Times New Roman" panose="02020603050405020304" pitchFamily="18" charset="0"/>
                <a:cs typeface="Times New Roman" panose="02020603050405020304" pitchFamily="18" charset="0"/>
              </a:rPr>
              <a:t>.</a:t>
            </a:r>
          </a:p>
          <a:p>
            <a:pPr marL="457200" indent="-457200" algn="just">
              <a:buAutoNum type="arabicPeriod"/>
            </a:pPr>
            <a:r>
              <a:rPr lang="en-US" sz="2600" dirty="0" err="1" smtClean="0">
                <a:solidFill>
                  <a:srgbClr val="FF0000"/>
                </a:solidFill>
                <a:latin typeface="Times New Roman" panose="02020603050405020304" pitchFamily="18" charset="0"/>
                <a:cs typeface="Times New Roman" panose="02020603050405020304" pitchFamily="18" charset="0"/>
              </a:rPr>
              <a:t>Kết</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bài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Có</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thể</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nêu</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ích</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lợi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của</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cây</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ấn</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tượng</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đặc</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biệt</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hoặc</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tình</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cảm</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của</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người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tả</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với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cây</a:t>
            </a:r>
            <a:r>
              <a:rPr lang="en-US" sz="2600" dirty="0" smtClean="0">
                <a:solidFill>
                  <a:srgbClr val="FF0000"/>
                </a:solidFill>
                <a:latin typeface="Times New Roman" panose="02020603050405020304" pitchFamily="18" charset="0"/>
                <a:cs typeface="Times New Roman" panose="02020603050405020304" pitchFamily="18" charset="0"/>
              </a:rPr>
              <a:t>.</a:t>
            </a:r>
            <a:endParaRPr lang="en-US" sz="2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30383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0" y="0"/>
            <a:ext cx="9144000" cy="5109270"/>
            <a:chOff x="1828800" y="932844"/>
            <a:chExt cx="8382000" cy="4992311"/>
          </a:xfrm>
          <a:effectLst>
            <a:outerShdw blurRad="50800" dist="38100" dir="5400000" algn="t" rotWithShape="0">
              <a:prstClr val="black">
                <a:alpha val="40000"/>
              </a:prstClr>
            </a:outerShdw>
          </a:effectLst>
        </p:grpSpPr>
        <p:sp>
          <p:nvSpPr>
            <p:cNvPr id="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8" name="TextBox 7"/>
          <p:cNvSpPr txBox="1"/>
          <p:nvPr/>
        </p:nvSpPr>
        <p:spPr>
          <a:xfrm>
            <a:off x="346011" y="112435"/>
            <a:ext cx="8853489" cy="430887"/>
          </a:xfrm>
          <a:prstGeom prst="rect">
            <a:avLst/>
          </a:prstGeom>
          <a:noFill/>
        </p:spPr>
        <p:txBody>
          <a:bodyPr wrap="square" rtlCol="0">
            <a:spAutoFit/>
          </a:bodyPr>
          <a:lstStyle/>
          <a:p>
            <a:pPr algn="just"/>
            <a:r>
              <a:rPr lang="en-US" sz="2200" dirty="0" smtClean="0">
                <a:solidFill>
                  <a:srgbClr val="00B050"/>
                </a:solidFill>
                <a:latin typeface="Times New Roman" panose="02020603050405020304" pitchFamily="18" charset="0"/>
                <a:cs typeface="Times New Roman" panose="02020603050405020304" pitchFamily="18" charset="0"/>
              </a:rPr>
              <a:t>III/ </a:t>
            </a:r>
            <a:r>
              <a:rPr lang="en-US" sz="2200" dirty="0" err="1">
                <a:solidFill>
                  <a:srgbClr val="00B050"/>
                </a:solidFill>
                <a:latin typeface="Times New Roman" panose="02020603050405020304" pitchFamily="18" charset="0"/>
                <a:cs typeface="Times New Roman" panose="02020603050405020304" pitchFamily="18" charset="0"/>
              </a:rPr>
              <a:t>L</a:t>
            </a:r>
            <a:r>
              <a:rPr lang="en-US" sz="2200" dirty="0" err="1" smtClean="0">
                <a:solidFill>
                  <a:srgbClr val="00B050"/>
                </a:solidFill>
                <a:latin typeface="Times New Roman" panose="02020603050405020304" pitchFamily="18" charset="0"/>
                <a:cs typeface="Times New Roman" panose="02020603050405020304" pitchFamily="18" charset="0"/>
              </a:rPr>
              <a:t>uyện</a:t>
            </a:r>
            <a:r>
              <a:rPr lang="en-US" sz="2200" dirty="0" smtClean="0">
                <a:solidFill>
                  <a:srgbClr val="00B050"/>
                </a:solidFill>
                <a:latin typeface="Times New Roman" panose="02020603050405020304" pitchFamily="18" charset="0"/>
                <a:cs typeface="Times New Roman" panose="02020603050405020304" pitchFamily="18" charset="0"/>
              </a:rPr>
              <a:t> </a:t>
            </a:r>
            <a:r>
              <a:rPr lang="en-US" sz="2200" dirty="0" err="1" smtClean="0">
                <a:solidFill>
                  <a:srgbClr val="00B050"/>
                </a:solidFill>
                <a:latin typeface="Times New Roman" panose="02020603050405020304" pitchFamily="18" charset="0"/>
                <a:cs typeface="Times New Roman" panose="02020603050405020304" pitchFamily="18" charset="0"/>
              </a:rPr>
              <a:t>tập</a:t>
            </a:r>
            <a:endParaRPr lang="en-US" sz="2200" dirty="0" smtClean="0">
              <a:solidFill>
                <a:srgbClr val="00B05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2763" y="543322"/>
            <a:ext cx="8853489" cy="4154984"/>
          </a:xfrm>
          <a:prstGeom prst="rect">
            <a:avLst/>
          </a:prstGeom>
          <a:noFill/>
        </p:spPr>
        <p:txBody>
          <a:bodyPr wrap="square" rtlCol="0">
            <a:spAutoFit/>
          </a:bodyPr>
          <a:lstStyle/>
          <a:p>
            <a:pPr algn="just"/>
            <a:r>
              <a:rPr lang="en-US" sz="2200" dirty="0" smtClean="0">
                <a:latin typeface="Times New Roman" panose="02020603050405020304" pitchFamily="18" charset="0"/>
                <a:cs typeface="Times New Roman" panose="02020603050405020304" pitchFamily="18" charset="0"/>
              </a:rPr>
              <a:t>1</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Đọc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bài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văn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gạo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miêu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trìn</a:t>
            </a:r>
            <a:r>
              <a:rPr lang="en-US" sz="2200" dirty="0" err="1" smtClean="0">
                <a:latin typeface="Times New Roman" panose="02020603050405020304" pitchFamily="18" charset="0"/>
                <a:cs typeface="Times New Roman" panose="02020603050405020304" pitchFamily="18" charset="0"/>
              </a:rPr>
              <a:t>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tự</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như</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thế</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nào</a:t>
            </a:r>
            <a:r>
              <a:rPr lang="en-US" sz="2200" dirty="0" smtClean="0">
                <a:latin typeface="Times New Roman" panose="02020603050405020304" pitchFamily="18" charset="0"/>
                <a:cs typeface="Times New Roman" panose="02020603050405020304" pitchFamily="18" charset="0"/>
              </a:rPr>
              <a:t>.</a:t>
            </a:r>
          </a:p>
          <a:p>
            <a:pPr algn="ctr"/>
            <a:r>
              <a:rPr lang="en-US" sz="2200" b="1" dirty="0" err="1" smtClean="0">
                <a:latin typeface="Times New Roman" panose="02020603050405020304" pitchFamily="18" charset="0"/>
                <a:cs typeface="Times New Roman" panose="02020603050405020304" pitchFamily="18" charset="0"/>
              </a:rPr>
              <a:t>Cây</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gạo</a:t>
            </a:r>
            <a:endParaRPr lang="vi-VN" sz="2200" b="1" dirty="0" smtClean="0">
              <a:latin typeface="Times New Roman" panose="02020603050405020304" pitchFamily="18" charset="0"/>
              <a:cs typeface="Times New Roman" panose="02020603050405020304" pitchFamily="18" charset="0"/>
            </a:endParaRPr>
          </a:p>
          <a:p>
            <a:pPr algn="just"/>
            <a:r>
              <a:rPr lang="vi-VN" sz="2200" dirty="0">
                <a:latin typeface="+mj-lt"/>
              </a:rPr>
              <a:t>     </a:t>
            </a:r>
            <a:r>
              <a:rPr lang="vi-VN" sz="2200" dirty="0" smtClean="0">
                <a:latin typeface="+mj-lt"/>
              </a:rPr>
              <a:t>Cây </a:t>
            </a:r>
            <a:r>
              <a:rPr lang="vi-VN" sz="2200" dirty="0">
                <a:latin typeface="+mj-lt"/>
              </a:rPr>
              <a:t>gạo già mỗi năm lại trở lại tuổi xuân, cành nặng trĩu những hoa đỏ mọng và đầy tiếng chim </a:t>
            </a:r>
            <a:r>
              <a:rPr lang="vi-VN" sz="2200" dirty="0" smtClean="0">
                <a:latin typeface="+mj-lt"/>
              </a:rPr>
              <a:t>hót.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Chỉ</a:t>
            </a:r>
            <a:r>
              <a:rPr lang="vi-VN" sz="2200" dirty="0" smtClean="0">
                <a:latin typeface="Times New Roman" panose="02020603050405020304" pitchFamily="18" charset="0"/>
                <a:cs typeface="Times New Roman" panose="02020603050405020304" pitchFamily="18" charset="0"/>
              </a:rPr>
              <a:t> </a:t>
            </a:r>
            <a:r>
              <a:rPr lang="vi-VN" sz="2200" dirty="0" smtClean="0">
                <a:latin typeface="+mj-lt"/>
              </a:rPr>
              <a:t>cần </a:t>
            </a:r>
            <a:r>
              <a:rPr lang="vi-VN" sz="2200" dirty="0">
                <a:latin typeface="+mj-lt"/>
              </a:rPr>
              <a:t>một làn gió nhẹ hay một đôi chim mới đến là có ngay mấy bông hoa gạo lìa cành. Những bông hoa rơi từ trên cao, đài hoa nặng chúi xuống, những cánh hoa đỏ rực quay tít như chong chóng nom thật đẹp.</a:t>
            </a:r>
          </a:p>
          <a:p>
            <a:pPr algn="just"/>
            <a:r>
              <a:rPr lang="en-US" sz="2200" dirty="0" smtClean="0">
                <a:latin typeface="+mj-lt"/>
              </a:rPr>
              <a:t>       </a:t>
            </a:r>
            <a:r>
              <a:rPr lang="vi-VN" sz="2200" dirty="0" smtClean="0">
                <a:latin typeface="+mj-lt"/>
              </a:rPr>
              <a:t>Hết </a:t>
            </a:r>
            <a:r>
              <a:rPr lang="vi-VN" sz="2200" dirty="0">
                <a:latin typeface="+mj-lt"/>
              </a:rPr>
              <a:t>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r>
              <a:rPr lang="vi-VN" sz="2200" dirty="0" smtClean="0">
                <a:latin typeface="+mj-lt"/>
              </a:rPr>
              <a:t>.</a:t>
            </a:r>
            <a:endParaRPr lang="vi-VN" sz="2200" dirty="0">
              <a:latin typeface="+mj-lt"/>
            </a:endParaRPr>
          </a:p>
        </p:txBody>
      </p:sp>
    </p:spTree>
    <p:extLst>
      <p:ext uri="{BB962C8B-B14F-4D97-AF65-F5344CB8AC3E}">
        <p14:creationId xmlns:p14="http://schemas.microsoft.com/office/powerpoint/2010/main" val="2297583498"/>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3497</TotalTime>
  <Words>1160</Words>
  <Application>Microsoft Office PowerPoint</Application>
  <PresentationFormat>On-screen Show (16:9)</PresentationFormat>
  <Paragraphs>128</Paragraphs>
  <Slides>16</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inpin heiti</vt:lpstr>
      <vt:lpstr>宋体</vt:lpstr>
      <vt:lpstr>字魂59号-创粗黑</vt:lpstr>
      <vt:lpstr>Arial</vt:lpstr>
      <vt:lpstr>Calibri</vt:lpstr>
      <vt:lpstr>Tahoma</vt:lpstr>
      <vt:lpstr>Times New Roman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user</dc:creator>
  <cp:keywords>第一PPT模板网-WWW.1PPT.COM</cp:keywords>
  <cp:lastModifiedBy>RePack by Diakov</cp:lastModifiedBy>
  <cp:revision>338</cp:revision>
  <dcterms:created xsi:type="dcterms:W3CDTF">2015-12-11T17:46:17Z</dcterms:created>
  <dcterms:modified xsi:type="dcterms:W3CDTF">2022-02-26T06:24:59Z</dcterms:modified>
</cp:coreProperties>
</file>